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8" r:id="rId4"/>
    <p:sldId id="259" r:id="rId5"/>
    <p:sldId id="280" r:id="rId6"/>
    <p:sldId id="281" r:id="rId7"/>
    <p:sldId id="260" r:id="rId8"/>
    <p:sldId id="261" r:id="rId9"/>
    <p:sldId id="262" r:id="rId10"/>
    <p:sldId id="263" r:id="rId11"/>
    <p:sldId id="264" r:id="rId12"/>
    <p:sldId id="285" r:id="rId13"/>
    <p:sldId id="265" r:id="rId14"/>
    <p:sldId id="282" r:id="rId15"/>
    <p:sldId id="266" r:id="rId16"/>
    <p:sldId id="267" r:id="rId17"/>
    <p:sldId id="268" r:id="rId18"/>
    <p:sldId id="269" r:id="rId19"/>
    <p:sldId id="270" r:id="rId20"/>
    <p:sldId id="271" r:id="rId21"/>
    <p:sldId id="272" r:id="rId22"/>
    <p:sldId id="279" r:id="rId23"/>
    <p:sldId id="286" r:id="rId24"/>
    <p:sldId id="273" r:id="rId25"/>
    <p:sldId id="274" r:id="rId26"/>
    <p:sldId id="275" r:id="rId27"/>
    <p:sldId id="277" r:id="rId28"/>
    <p:sldId id="278" r:id="rId29"/>
  </p:sldIdLst>
  <p:sldSz cx="18288000" cy="10287000"/>
  <p:notesSz cx="6858000" cy="9144000"/>
  <p:embeddedFontLst>
    <p:embeddedFont>
      <p:font typeface="Arial Narrow" panose="020B0606020202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Open Sans Bold" panose="020B0806030504020204" charset="0"/>
      <p:regular r:id="rId39"/>
    </p:embeddedFont>
    <p:embeddedFont>
      <p:font typeface="Open Sauce" panose="020B0604020202020204" charset="0"/>
      <p:regular r:id="rId40"/>
    </p:embeddedFont>
    <p:embeddedFont>
      <p:font typeface="Open Sauce Bold" panose="020B0604020202020204" charset="0"/>
      <p:regular r:id="rId41"/>
    </p:embeddedFont>
    <p:embeddedFont>
      <p:font typeface="Open Sauce Bold Italics" panose="020B0604020202020204" charset="0"/>
      <p:regular r:id="rId42"/>
    </p:embeddedFont>
    <p:embeddedFont>
      <p:font typeface="Open Sauce Heavy" panose="020B0604020202020204" charset="0"/>
      <p:regular r:id="rId43"/>
    </p:embeddedFont>
    <p:embeddedFont>
      <p:font typeface="Open Sauce Italics" panose="020B0604020202020204" charset="0"/>
      <p:regular r:id="rId44"/>
    </p:embeddedFont>
    <p:embeddedFont>
      <p:font typeface="Verdana" panose="020B060403050404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8F7F20-F880-5A3F-BFA6-5D4D8F56FEC5}" name="LENAULT, Audrey (ARS-BRETAGNE/DD29/OSAP" initials="AL" userId="S::audrey.lenault@ars.sante.fr::9421d03f-a2a4-4094-a851-63e29e786246" providerId="AD"/>
  <p188:author id="{2B9292DB-1453-0FFD-3E3B-4DDCDFCB0536}" name="Elodie FALQUERO-HOARHER" initials="EF" userId="S::elodie.falquerho@paysdemorlaix.com::708006ea-eef0-4876-b131-d5e27b20f1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9F0B6-E532-456A-8542-D12ECB2633DC}" v="2" dt="2025-02-14T14:52:04.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91"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odie FALQUERO-HOARHER" userId="708006ea-eef0-4876-b131-d5e27b20f1e6" providerId="ADAL" clId="{98C9F0B6-E532-456A-8542-D12ECB2633DC}"/>
    <pc:docChg chg="custSel addSld modSld sldOrd">
      <pc:chgData name="Elodie FALQUERO-HOARHER" userId="708006ea-eef0-4876-b131-d5e27b20f1e6" providerId="ADAL" clId="{98C9F0B6-E532-456A-8542-D12ECB2633DC}" dt="2025-02-14T14:52:36.422" v="35" actId="1076"/>
      <pc:docMkLst>
        <pc:docMk/>
      </pc:docMkLst>
      <pc:sldChg chg="addSp delSp modSp add mod ord">
        <pc:chgData name="Elodie FALQUERO-HOARHER" userId="708006ea-eef0-4876-b131-d5e27b20f1e6" providerId="ADAL" clId="{98C9F0B6-E532-456A-8542-D12ECB2633DC}" dt="2025-02-14T14:52:36.422" v="35" actId="1076"/>
        <pc:sldMkLst>
          <pc:docMk/>
          <pc:sldMk cId="726802210" sldId="286"/>
        </pc:sldMkLst>
        <pc:spChg chg="del">
          <ac:chgData name="Elodie FALQUERO-HOARHER" userId="708006ea-eef0-4876-b131-d5e27b20f1e6" providerId="ADAL" clId="{98C9F0B6-E532-456A-8542-D12ECB2633DC}" dt="2025-02-14T14:51:19.329" v="6" actId="478"/>
          <ac:spMkLst>
            <pc:docMk/>
            <pc:sldMk cId="726802210" sldId="286"/>
            <ac:spMk id="5" creationId="{64F5DFB2-9B2B-AFF3-AACA-A6447D84C2A0}"/>
          </ac:spMkLst>
        </pc:spChg>
        <pc:spChg chg="del">
          <ac:chgData name="Elodie FALQUERO-HOARHER" userId="708006ea-eef0-4876-b131-d5e27b20f1e6" providerId="ADAL" clId="{98C9F0B6-E532-456A-8542-D12ECB2633DC}" dt="2025-02-14T14:51:16.948" v="4" actId="478"/>
          <ac:spMkLst>
            <pc:docMk/>
            <pc:sldMk cId="726802210" sldId="286"/>
            <ac:spMk id="6" creationId="{B53284B6-6304-D449-EEAA-2FA3B447A7CF}"/>
          </ac:spMkLst>
        </pc:spChg>
        <pc:spChg chg="del">
          <ac:chgData name="Elodie FALQUERO-HOARHER" userId="708006ea-eef0-4876-b131-d5e27b20f1e6" providerId="ADAL" clId="{98C9F0B6-E532-456A-8542-D12ECB2633DC}" dt="2025-02-14T14:51:23.375" v="9" actId="478"/>
          <ac:spMkLst>
            <pc:docMk/>
            <pc:sldMk cId="726802210" sldId="286"/>
            <ac:spMk id="10" creationId="{F3E6FAC0-96CD-73E8-6329-94812D908D97}"/>
          </ac:spMkLst>
        </pc:spChg>
        <pc:spChg chg="del topLvl">
          <ac:chgData name="Elodie FALQUERO-HOARHER" userId="708006ea-eef0-4876-b131-d5e27b20f1e6" providerId="ADAL" clId="{98C9F0B6-E532-456A-8542-D12ECB2633DC}" dt="2025-02-14T14:51:30.955" v="15" actId="478"/>
          <ac:spMkLst>
            <pc:docMk/>
            <pc:sldMk cId="726802210" sldId="286"/>
            <ac:spMk id="12" creationId="{8AB0107C-1BF2-16FD-A6E6-89753E1331CF}"/>
          </ac:spMkLst>
        </pc:spChg>
        <pc:spChg chg="mod topLvl">
          <ac:chgData name="Elodie FALQUERO-HOARHER" userId="708006ea-eef0-4876-b131-d5e27b20f1e6" providerId="ADAL" clId="{98C9F0B6-E532-456A-8542-D12ECB2633DC}" dt="2025-02-14T14:51:40.858" v="20" actId="1076"/>
          <ac:spMkLst>
            <pc:docMk/>
            <pc:sldMk cId="726802210" sldId="286"/>
            <ac:spMk id="13" creationId="{D9BA64D5-ABE9-1C03-C253-3C7B8C2BEDD5}"/>
          </ac:spMkLst>
        </pc:spChg>
        <pc:spChg chg="del">
          <ac:chgData name="Elodie FALQUERO-HOARHER" userId="708006ea-eef0-4876-b131-d5e27b20f1e6" providerId="ADAL" clId="{98C9F0B6-E532-456A-8542-D12ECB2633DC}" dt="2025-02-14T14:51:29.252" v="14" actId="478"/>
          <ac:spMkLst>
            <pc:docMk/>
            <pc:sldMk cId="726802210" sldId="286"/>
            <ac:spMk id="14" creationId="{BDD75723-9DE5-14A1-7298-EB95C9A167C7}"/>
          </ac:spMkLst>
        </pc:spChg>
        <pc:spChg chg="del">
          <ac:chgData name="Elodie FALQUERO-HOARHER" userId="708006ea-eef0-4876-b131-d5e27b20f1e6" providerId="ADAL" clId="{98C9F0B6-E532-456A-8542-D12ECB2633DC}" dt="2025-02-14T14:51:24.836" v="11" actId="478"/>
          <ac:spMkLst>
            <pc:docMk/>
            <pc:sldMk cId="726802210" sldId="286"/>
            <ac:spMk id="20" creationId="{3EE69C68-3149-8B73-4F9F-B1034B98E0AF}"/>
          </ac:spMkLst>
        </pc:spChg>
        <pc:spChg chg="del">
          <ac:chgData name="Elodie FALQUERO-HOARHER" userId="708006ea-eef0-4876-b131-d5e27b20f1e6" providerId="ADAL" clId="{98C9F0B6-E532-456A-8542-D12ECB2633DC}" dt="2025-02-14T14:51:31.870" v="16" actId="478"/>
          <ac:spMkLst>
            <pc:docMk/>
            <pc:sldMk cId="726802210" sldId="286"/>
            <ac:spMk id="21" creationId="{66600B41-7CC5-BC82-B387-3E075AAA42DA}"/>
          </ac:spMkLst>
        </pc:spChg>
        <pc:spChg chg="mod">
          <ac:chgData name="Elodie FALQUERO-HOARHER" userId="708006ea-eef0-4876-b131-d5e27b20f1e6" providerId="ADAL" clId="{98C9F0B6-E532-456A-8542-D12ECB2633DC}" dt="2025-02-14T14:51:43.675" v="21" actId="1076"/>
          <ac:spMkLst>
            <pc:docMk/>
            <pc:sldMk cId="726802210" sldId="286"/>
            <ac:spMk id="23" creationId="{756835AE-C7EA-0B57-BCD8-5E25732A97E6}"/>
          </ac:spMkLst>
        </pc:spChg>
        <pc:spChg chg="del">
          <ac:chgData name="Elodie FALQUERO-HOARHER" userId="708006ea-eef0-4876-b131-d5e27b20f1e6" providerId="ADAL" clId="{98C9F0B6-E532-456A-8542-D12ECB2633DC}" dt="2025-02-14T14:51:22.472" v="8" actId="478"/>
          <ac:spMkLst>
            <pc:docMk/>
            <pc:sldMk cId="726802210" sldId="286"/>
            <ac:spMk id="24" creationId="{18A4A559-A349-F836-7661-198A06EB5A81}"/>
          </ac:spMkLst>
        </pc:spChg>
        <pc:spChg chg="del">
          <ac:chgData name="Elodie FALQUERO-HOARHER" userId="708006ea-eef0-4876-b131-d5e27b20f1e6" providerId="ADAL" clId="{98C9F0B6-E532-456A-8542-D12ECB2633DC}" dt="2025-02-14T14:51:20.830" v="7" actId="478"/>
          <ac:spMkLst>
            <pc:docMk/>
            <pc:sldMk cId="726802210" sldId="286"/>
            <ac:spMk id="25" creationId="{74A46B19-6479-BCC8-3B44-541A4788B624}"/>
          </ac:spMkLst>
        </pc:spChg>
        <pc:spChg chg="mod">
          <ac:chgData name="Elodie FALQUERO-HOARHER" userId="708006ea-eef0-4876-b131-d5e27b20f1e6" providerId="ADAL" clId="{98C9F0B6-E532-456A-8542-D12ECB2633DC}" dt="2025-02-14T14:51:17.678" v="5" actId="6549"/>
          <ac:spMkLst>
            <pc:docMk/>
            <pc:sldMk cId="726802210" sldId="286"/>
            <ac:spMk id="26" creationId="{5A2164A7-6ED5-F541-57F9-11E52D45EBB4}"/>
          </ac:spMkLst>
        </pc:spChg>
        <pc:spChg chg="del">
          <ac:chgData name="Elodie FALQUERO-HOARHER" userId="708006ea-eef0-4876-b131-d5e27b20f1e6" providerId="ADAL" clId="{98C9F0B6-E532-456A-8542-D12ECB2633DC}" dt="2025-02-14T14:51:28.449" v="13" actId="478"/>
          <ac:spMkLst>
            <pc:docMk/>
            <pc:sldMk cId="726802210" sldId="286"/>
            <ac:spMk id="27" creationId="{4536688F-6A55-ECF3-0D66-7FAAD8CE0A64}"/>
          </ac:spMkLst>
        </pc:spChg>
        <pc:spChg chg="del">
          <ac:chgData name="Elodie FALQUERO-HOARHER" userId="708006ea-eef0-4876-b131-d5e27b20f1e6" providerId="ADAL" clId="{98C9F0B6-E532-456A-8542-D12ECB2633DC}" dt="2025-02-14T14:51:26.506" v="12" actId="478"/>
          <ac:spMkLst>
            <pc:docMk/>
            <pc:sldMk cId="726802210" sldId="286"/>
            <ac:spMk id="28" creationId="{9E2F67F7-AC2A-43DE-FDDA-D742259068F1}"/>
          </ac:spMkLst>
        </pc:spChg>
        <pc:spChg chg="del">
          <ac:chgData name="Elodie FALQUERO-HOARHER" userId="708006ea-eef0-4876-b131-d5e27b20f1e6" providerId="ADAL" clId="{98C9F0B6-E532-456A-8542-D12ECB2633DC}" dt="2025-02-14T14:51:35.059" v="18" actId="478"/>
          <ac:spMkLst>
            <pc:docMk/>
            <pc:sldMk cId="726802210" sldId="286"/>
            <ac:spMk id="30" creationId="{1D4358A1-38E7-A1D3-3529-AB9F76560F4D}"/>
          </ac:spMkLst>
        </pc:spChg>
        <pc:spChg chg="del">
          <ac:chgData name="Elodie FALQUERO-HOARHER" userId="708006ea-eef0-4876-b131-d5e27b20f1e6" providerId="ADAL" clId="{98C9F0B6-E532-456A-8542-D12ECB2633DC}" dt="2025-02-14T14:51:33.312" v="17" actId="478"/>
          <ac:spMkLst>
            <pc:docMk/>
            <pc:sldMk cId="726802210" sldId="286"/>
            <ac:spMk id="31" creationId="{B7DF11AD-BB0A-7446-7969-50C514D379C6}"/>
          </ac:spMkLst>
        </pc:spChg>
        <pc:spChg chg="mod">
          <ac:chgData name="Elodie FALQUERO-HOARHER" userId="708006ea-eef0-4876-b131-d5e27b20f1e6" providerId="ADAL" clId="{98C9F0B6-E532-456A-8542-D12ECB2633DC}" dt="2025-02-14T14:52:13.501" v="28" actId="1076"/>
          <ac:spMkLst>
            <pc:docMk/>
            <pc:sldMk cId="726802210" sldId="286"/>
            <ac:spMk id="35" creationId="{D0F2E9A3-0D18-355D-6783-85B35BFA97BF}"/>
          </ac:spMkLst>
        </pc:spChg>
        <pc:grpChg chg="del">
          <ac:chgData name="Elodie FALQUERO-HOARHER" userId="708006ea-eef0-4876-b131-d5e27b20f1e6" providerId="ADAL" clId="{98C9F0B6-E532-456A-8542-D12ECB2633DC}" dt="2025-02-14T14:51:15.247" v="3" actId="478"/>
          <ac:grpSpMkLst>
            <pc:docMk/>
            <pc:sldMk cId="726802210" sldId="286"/>
            <ac:grpSpMk id="2" creationId="{F9F2D4D0-05E4-CCDB-40BE-C413FEFA15E7}"/>
          </ac:grpSpMkLst>
        </pc:grpChg>
        <pc:grpChg chg="del">
          <ac:chgData name="Elodie FALQUERO-HOARHER" userId="708006ea-eef0-4876-b131-d5e27b20f1e6" providerId="ADAL" clId="{98C9F0B6-E532-456A-8542-D12ECB2633DC}" dt="2025-02-14T14:51:24.097" v="10" actId="478"/>
          <ac:grpSpMkLst>
            <pc:docMk/>
            <pc:sldMk cId="726802210" sldId="286"/>
            <ac:grpSpMk id="7" creationId="{211AD1AF-C5DD-2F75-8421-E9413A551038}"/>
          </ac:grpSpMkLst>
        </pc:grpChg>
        <pc:grpChg chg="del">
          <ac:chgData name="Elodie FALQUERO-HOARHER" userId="708006ea-eef0-4876-b131-d5e27b20f1e6" providerId="ADAL" clId="{98C9F0B6-E532-456A-8542-D12ECB2633DC}" dt="2025-02-14T14:51:30.955" v="15" actId="478"/>
          <ac:grpSpMkLst>
            <pc:docMk/>
            <pc:sldMk cId="726802210" sldId="286"/>
            <ac:grpSpMk id="11" creationId="{C49B4B82-EA9C-8296-E2B9-B5A7764985EF}"/>
          </ac:grpSpMkLst>
        </pc:grpChg>
        <pc:picChg chg="add mod">
          <ac:chgData name="Elodie FALQUERO-HOARHER" userId="708006ea-eef0-4876-b131-d5e27b20f1e6" providerId="ADAL" clId="{98C9F0B6-E532-456A-8542-D12ECB2633DC}" dt="2025-02-14T14:52:36.422" v="35" actId="1076"/>
          <ac:picMkLst>
            <pc:docMk/>
            <pc:sldMk cId="726802210" sldId="286"/>
            <ac:picMk id="16" creationId="{4A7C80AC-66EA-353C-9772-9884C5E8D5C2}"/>
          </ac:picMkLst>
        </pc:picChg>
        <pc:picChg chg="add mod">
          <ac:chgData name="Elodie FALQUERO-HOARHER" userId="708006ea-eef0-4876-b131-d5e27b20f1e6" providerId="ADAL" clId="{98C9F0B6-E532-456A-8542-D12ECB2633DC}" dt="2025-02-14T14:52:30.200" v="34" actId="1076"/>
          <ac:picMkLst>
            <pc:docMk/>
            <pc:sldMk cId="726802210" sldId="286"/>
            <ac:picMk id="17" creationId="{311A0526-A387-15E7-68DA-E7EA5863AA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EE338-E599-4D21-A7BC-6589955482E9}" type="datetimeFigureOut">
              <a:rPr lang="fr-FR" smtClean="0"/>
              <a:t>14/02/2025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CA72A-E7F4-4718-BB96-8C6011870E35}" type="slidenum">
              <a:rPr lang="fr-FR" smtClean="0"/>
              <a:t>‹N°›</a:t>
            </a:fld>
            <a:endParaRPr lang="fr-FR"/>
          </a:p>
        </p:txBody>
      </p:sp>
    </p:spTree>
    <p:extLst>
      <p:ext uri="{BB962C8B-B14F-4D97-AF65-F5344CB8AC3E}">
        <p14:creationId xmlns:p14="http://schemas.microsoft.com/office/powerpoint/2010/main" val="413962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1.svg"/><Relationship Id="rId3" Type="http://schemas.openxmlformats.org/officeDocument/2006/relationships/image" Target="../media/image35.svg"/><Relationship Id="rId7" Type="http://schemas.openxmlformats.org/officeDocument/2006/relationships/image" Target="../media/image29.svg"/><Relationship Id="rId12"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5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4.svg"/><Relationship Id="rId5" Type="http://schemas.openxmlformats.org/officeDocument/2006/relationships/image" Target="../media/image53.svg"/><Relationship Id="rId10" Type="http://schemas.openxmlformats.org/officeDocument/2006/relationships/image" Target="../media/image3.png"/><Relationship Id="rId4" Type="http://schemas.openxmlformats.org/officeDocument/2006/relationships/image" Target="../media/image52.png"/><Relationship Id="rId9" Type="http://schemas.openxmlformats.org/officeDocument/2006/relationships/image" Target="../media/image57.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047759" y="3749017"/>
            <a:ext cx="3240241" cy="6504134"/>
          </a:xfrm>
          <a:custGeom>
            <a:avLst/>
            <a:gdLst/>
            <a:ahLst/>
            <a:cxnLst/>
            <a:rect l="l" t="t" r="r" b="b"/>
            <a:pathLst>
              <a:path w="3240241" h="6504134">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13032403" y="-1448305"/>
            <a:ext cx="5255597" cy="13183610"/>
            <a:chOff x="0" y="0"/>
            <a:chExt cx="1384190" cy="3472227"/>
          </a:xfrm>
        </p:grpSpPr>
        <p:sp>
          <p:nvSpPr>
            <p:cNvPr id="4" name="Freeform 4"/>
            <p:cNvSpPr/>
            <p:nvPr/>
          </p:nvSpPr>
          <p:spPr>
            <a:xfrm>
              <a:off x="0" y="0"/>
              <a:ext cx="1384190" cy="3472226"/>
            </a:xfrm>
            <a:custGeom>
              <a:avLst/>
              <a:gdLst/>
              <a:ahLst/>
              <a:cxnLst/>
              <a:rect l="l" t="t" r="r" b="b"/>
              <a:pathLst>
                <a:path w="1384190" h="3472226">
                  <a:moveTo>
                    <a:pt x="0" y="0"/>
                  </a:moveTo>
                  <a:lnTo>
                    <a:pt x="1384190" y="0"/>
                  </a:lnTo>
                  <a:lnTo>
                    <a:pt x="1384190" y="3472226"/>
                  </a:lnTo>
                  <a:lnTo>
                    <a:pt x="0" y="3472226"/>
                  </a:lnTo>
                  <a:close/>
                </a:path>
              </a:pathLst>
            </a:custGeom>
            <a:solidFill>
              <a:srgbClr val="106861"/>
            </a:solidFill>
          </p:spPr>
          <p:txBody>
            <a:bodyPr/>
            <a:lstStyle/>
            <a:p>
              <a:endParaRPr lang="fr-FR"/>
            </a:p>
          </p:txBody>
        </p:sp>
        <p:sp>
          <p:nvSpPr>
            <p:cNvPr id="5" name="TextBox 5"/>
            <p:cNvSpPr txBox="1"/>
            <p:nvPr/>
          </p:nvSpPr>
          <p:spPr>
            <a:xfrm>
              <a:off x="0" y="-19050"/>
              <a:ext cx="1384190" cy="3491277"/>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9432880" y="1526000"/>
            <a:ext cx="7234999" cy="7234999"/>
          </a:xfrm>
          <a:custGeom>
            <a:avLst/>
            <a:gdLst/>
            <a:ahLst/>
            <a:cxnLst/>
            <a:rect l="l" t="t" r="r" b="b"/>
            <a:pathLst>
              <a:path w="7234999" h="7234999">
                <a:moveTo>
                  <a:pt x="0" y="0"/>
                </a:moveTo>
                <a:lnTo>
                  <a:pt x="7234999" y="0"/>
                </a:lnTo>
                <a:lnTo>
                  <a:pt x="7234999" y="7235000"/>
                </a:lnTo>
                <a:lnTo>
                  <a:pt x="0" y="72350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fr-FR"/>
          </a:p>
        </p:txBody>
      </p:sp>
      <p:grpSp>
        <p:nvGrpSpPr>
          <p:cNvPr id="7" name="Group 7"/>
          <p:cNvGrpSpPr>
            <a:grpSpLocks noChangeAspect="1"/>
          </p:cNvGrpSpPr>
          <p:nvPr/>
        </p:nvGrpSpPr>
        <p:grpSpPr>
          <a:xfrm>
            <a:off x="10106590" y="2199722"/>
            <a:ext cx="5887580" cy="5887556"/>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t="-395" b="-395"/>
              </a:stretch>
            </a:blipFill>
          </p:spPr>
          <p:txBody>
            <a:bodyPr/>
            <a:lstStyle/>
            <a:p>
              <a:endParaRPr lang="fr-FR"/>
            </a:p>
          </p:txBody>
        </p:sp>
      </p:grpSp>
      <p:grpSp>
        <p:nvGrpSpPr>
          <p:cNvPr id="9" name="Group 9"/>
          <p:cNvGrpSpPr/>
          <p:nvPr/>
        </p:nvGrpSpPr>
        <p:grpSpPr>
          <a:xfrm>
            <a:off x="1057435" y="3489495"/>
            <a:ext cx="78988" cy="3562352"/>
            <a:chOff x="0" y="0"/>
            <a:chExt cx="20803" cy="938233"/>
          </a:xfrm>
        </p:grpSpPr>
        <p:sp>
          <p:nvSpPr>
            <p:cNvPr id="10" name="Freeform 10"/>
            <p:cNvSpPr/>
            <p:nvPr/>
          </p:nvSpPr>
          <p:spPr>
            <a:xfrm>
              <a:off x="0" y="0"/>
              <a:ext cx="20803" cy="938233"/>
            </a:xfrm>
            <a:custGeom>
              <a:avLst/>
              <a:gdLst/>
              <a:ahLst/>
              <a:cxnLst/>
              <a:rect l="l" t="t" r="r" b="b"/>
              <a:pathLst>
                <a:path w="20803" h="938233">
                  <a:moveTo>
                    <a:pt x="0" y="0"/>
                  </a:moveTo>
                  <a:lnTo>
                    <a:pt x="20803" y="0"/>
                  </a:lnTo>
                  <a:lnTo>
                    <a:pt x="20803" y="938233"/>
                  </a:lnTo>
                  <a:lnTo>
                    <a:pt x="0" y="938233"/>
                  </a:lnTo>
                  <a:close/>
                </a:path>
              </a:pathLst>
            </a:custGeom>
            <a:solidFill>
              <a:srgbClr val="123D33"/>
            </a:solidFill>
            <a:ln cap="sq">
              <a:noFill/>
              <a:prstDash val="solid"/>
              <a:miter/>
            </a:ln>
          </p:spPr>
          <p:txBody>
            <a:bodyPr/>
            <a:lstStyle/>
            <a:p>
              <a:endParaRPr lang="fr-FR"/>
            </a:p>
          </p:txBody>
        </p:sp>
        <p:sp>
          <p:nvSpPr>
            <p:cNvPr id="11" name="TextBox 11"/>
            <p:cNvSpPr txBox="1"/>
            <p:nvPr/>
          </p:nvSpPr>
          <p:spPr>
            <a:xfrm>
              <a:off x="0" y="-19050"/>
              <a:ext cx="20803" cy="95728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12"/>
          <p:cNvSpPr/>
          <p:nvPr/>
        </p:nvSpPr>
        <p:spPr>
          <a:xfrm>
            <a:off x="728461" y="338255"/>
            <a:ext cx="1318122" cy="1380889"/>
          </a:xfrm>
          <a:custGeom>
            <a:avLst/>
            <a:gdLst/>
            <a:ahLst/>
            <a:cxnLst/>
            <a:rect l="l" t="t" r="r" b="b"/>
            <a:pathLst>
              <a:path w="1318122" h="1380889">
                <a:moveTo>
                  <a:pt x="0" y="0"/>
                </a:moveTo>
                <a:lnTo>
                  <a:pt x="1318121" y="0"/>
                </a:lnTo>
                <a:lnTo>
                  <a:pt x="1318121" y="1380890"/>
                </a:lnTo>
                <a:lnTo>
                  <a:pt x="0" y="1380890"/>
                </a:lnTo>
                <a:lnTo>
                  <a:pt x="0" y="0"/>
                </a:lnTo>
                <a:close/>
              </a:path>
            </a:pathLst>
          </a:custGeom>
          <a:blipFill>
            <a:blip r:embed="rId7"/>
            <a:stretch>
              <a:fillRect/>
            </a:stretch>
          </a:blipFill>
        </p:spPr>
        <p:txBody>
          <a:bodyPr/>
          <a:lstStyle/>
          <a:p>
            <a:endParaRPr lang="fr-FR"/>
          </a:p>
        </p:txBody>
      </p:sp>
      <p:sp>
        <p:nvSpPr>
          <p:cNvPr id="13" name="Freeform 13"/>
          <p:cNvSpPr/>
          <p:nvPr/>
        </p:nvSpPr>
        <p:spPr>
          <a:xfrm>
            <a:off x="2579010" y="542712"/>
            <a:ext cx="986331" cy="1008918"/>
          </a:xfrm>
          <a:custGeom>
            <a:avLst/>
            <a:gdLst/>
            <a:ahLst/>
            <a:cxnLst/>
            <a:rect l="l" t="t" r="r" b="b"/>
            <a:pathLst>
              <a:path w="986331" h="1008918">
                <a:moveTo>
                  <a:pt x="0" y="0"/>
                </a:moveTo>
                <a:lnTo>
                  <a:pt x="986331" y="0"/>
                </a:lnTo>
                <a:lnTo>
                  <a:pt x="986331" y="1008919"/>
                </a:lnTo>
                <a:lnTo>
                  <a:pt x="0" y="1008919"/>
                </a:lnTo>
                <a:lnTo>
                  <a:pt x="0" y="0"/>
                </a:lnTo>
                <a:close/>
              </a:path>
            </a:pathLst>
          </a:custGeom>
          <a:blipFill>
            <a:blip r:embed="rId8"/>
            <a:stretch>
              <a:fillRect/>
            </a:stretch>
          </a:blipFill>
        </p:spPr>
        <p:txBody>
          <a:bodyPr/>
          <a:lstStyle/>
          <a:p>
            <a:endParaRPr lang="fr-FR"/>
          </a:p>
        </p:txBody>
      </p:sp>
      <p:sp>
        <p:nvSpPr>
          <p:cNvPr id="14" name="Freeform 14"/>
          <p:cNvSpPr/>
          <p:nvPr/>
        </p:nvSpPr>
        <p:spPr>
          <a:xfrm>
            <a:off x="6470007" y="664972"/>
            <a:ext cx="1239338" cy="908030"/>
          </a:xfrm>
          <a:custGeom>
            <a:avLst/>
            <a:gdLst/>
            <a:ahLst/>
            <a:cxnLst/>
            <a:rect l="l" t="t" r="r" b="b"/>
            <a:pathLst>
              <a:path w="1239338" h="908030">
                <a:moveTo>
                  <a:pt x="0" y="0"/>
                </a:moveTo>
                <a:lnTo>
                  <a:pt x="1239338" y="0"/>
                </a:lnTo>
                <a:lnTo>
                  <a:pt x="1239338" y="908031"/>
                </a:lnTo>
                <a:lnTo>
                  <a:pt x="0" y="908031"/>
                </a:lnTo>
                <a:lnTo>
                  <a:pt x="0" y="0"/>
                </a:lnTo>
                <a:close/>
              </a:path>
            </a:pathLst>
          </a:custGeom>
          <a:blipFill>
            <a:blip r:embed="rId9"/>
            <a:stretch>
              <a:fillRect/>
            </a:stretch>
          </a:blipFill>
        </p:spPr>
        <p:txBody>
          <a:bodyPr/>
          <a:lstStyle/>
          <a:p>
            <a:endParaRPr lang="fr-FR"/>
          </a:p>
        </p:txBody>
      </p:sp>
      <p:sp>
        <p:nvSpPr>
          <p:cNvPr id="15" name="Freeform 15"/>
          <p:cNvSpPr/>
          <p:nvPr/>
        </p:nvSpPr>
        <p:spPr>
          <a:xfrm>
            <a:off x="4379669" y="542712"/>
            <a:ext cx="1280713" cy="1080734"/>
          </a:xfrm>
          <a:custGeom>
            <a:avLst/>
            <a:gdLst/>
            <a:ahLst/>
            <a:cxnLst/>
            <a:rect l="l" t="t" r="r" b="b"/>
            <a:pathLst>
              <a:path w="1280713" h="1080734">
                <a:moveTo>
                  <a:pt x="0" y="0"/>
                </a:moveTo>
                <a:lnTo>
                  <a:pt x="1280713" y="0"/>
                </a:lnTo>
                <a:lnTo>
                  <a:pt x="1280713" y="1080735"/>
                </a:lnTo>
                <a:lnTo>
                  <a:pt x="0" y="1080735"/>
                </a:lnTo>
                <a:lnTo>
                  <a:pt x="0" y="0"/>
                </a:lnTo>
                <a:close/>
              </a:path>
            </a:pathLst>
          </a:custGeom>
          <a:blipFill>
            <a:blip r:embed="rId10"/>
            <a:stretch>
              <a:fillRect/>
            </a:stretch>
          </a:blipFill>
        </p:spPr>
        <p:txBody>
          <a:bodyPr/>
          <a:lstStyle/>
          <a:p>
            <a:endParaRPr lang="fr-FR"/>
          </a:p>
        </p:txBody>
      </p:sp>
      <p:sp>
        <p:nvSpPr>
          <p:cNvPr id="16" name="Freeform 16"/>
          <p:cNvSpPr/>
          <p:nvPr/>
        </p:nvSpPr>
        <p:spPr>
          <a:xfrm>
            <a:off x="8518970" y="630043"/>
            <a:ext cx="1155225" cy="1089101"/>
          </a:xfrm>
          <a:custGeom>
            <a:avLst/>
            <a:gdLst/>
            <a:ahLst/>
            <a:cxnLst/>
            <a:rect l="l" t="t" r="r" b="b"/>
            <a:pathLst>
              <a:path w="1155225" h="1089101">
                <a:moveTo>
                  <a:pt x="0" y="0"/>
                </a:moveTo>
                <a:lnTo>
                  <a:pt x="1155226" y="0"/>
                </a:lnTo>
                <a:lnTo>
                  <a:pt x="1155226" y="1089102"/>
                </a:lnTo>
                <a:lnTo>
                  <a:pt x="0" y="1089102"/>
                </a:lnTo>
                <a:lnTo>
                  <a:pt x="0" y="0"/>
                </a:lnTo>
                <a:close/>
              </a:path>
            </a:pathLst>
          </a:custGeom>
          <a:blipFill>
            <a:blip r:embed="rId11"/>
            <a:stretch>
              <a:fillRect/>
            </a:stretch>
          </a:blipFill>
        </p:spPr>
        <p:txBody>
          <a:bodyPr/>
          <a:lstStyle/>
          <a:p>
            <a:endParaRPr lang="fr-FR"/>
          </a:p>
        </p:txBody>
      </p:sp>
      <p:sp>
        <p:nvSpPr>
          <p:cNvPr id="17" name="Freeform 17"/>
          <p:cNvSpPr/>
          <p:nvPr/>
        </p:nvSpPr>
        <p:spPr>
          <a:xfrm>
            <a:off x="10207596" y="252542"/>
            <a:ext cx="1433166" cy="1273459"/>
          </a:xfrm>
          <a:custGeom>
            <a:avLst/>
            <a:gdLst/>
            <a:ahLst/>
            <a:cxnLst/>
            <a:rect l="l" t="t" r="r" b="b"/>
            <a:pathLst>
              <a:path w="1433166" h="1273459">
                <a:moveTo>
                  <a:pt x="0" y="0"/>
                </a:moveTo>
                <a:lnTo>
                  <a:pt x="1433166" y="0"/>
                </a:lnTo>
                <a:lnTo>
                  <a:pt x="1433166" y="1273458"/>
                </a:lnTo>
                <a:lnTo>
                  <a:pt x="0" y="1273458"/>
                </a:lnTo>
                <a:lnTo>
                  <a:pt x="0" y="0"/>
                </a:lnTo>
                <a:close/>
              </a:path>
            </a:pathLst>
          </a:custGeom>
          <a:blipFill>
            <a:blip r:embed="rId12"/>
            <a:stretch>
              <a:fillRect/>
            </a:stretch>
          </a:blipFill>
        </p:spPr>
        <p:txBody>
          <a:bodyPr/>
          <a:lstStyle/>
          <a:p>
            <a:endParaRPr lang="fr-FR"/>
          </a:p>
        </p:txBody>
      </p:sp>
      <p:sp>
        <p:nvSpPr>
          <p:cNvPr id="18" name="TextBox 18"/>
          <p:cNvSpPr txBox="1"/>
          <p:nvPr/>
        </p:nvSpPr>
        <p:spPr>
          <a:xfrm>
            <a:off x="1559905" y="6029724"/>
            <a:ext cx="8975679" cy="2504340"/>
          </a:xfrm>
          <a:prstGeom prst="rect">
            <a:avLst/>
          </a:prstGeom>
        </p:spPr>
        <p:txBody>
          <a:bodyPr wrap="square" lIns="0" tIns="0" rIns="0" bIns="0" rtlCol="0" anchor="t">
            <a:spAutoFit/>
          </a:bodyPr>
          <a:lstStyle/>
          <a:p>
            <a:pPr algn="l">
              <a:lnSpc>
                <a:spcPts val="6731"/>
              </a:lnSpc>
            </a:pPr>
            <a:r>
              <a:rPr lang="en-US" sz="4800" b="1" spc="-96" dirty="0" err="1">
                <a:solidFill>
                  <a:srgbClr val="191919"/>
                </a:solidFill>
                <a:latin typeface="Open Sauce Bold"/>
                <a:ea typeface="Open Sauce Bold"/>
                <a:cs typeface="Open Sauce Bold"/>
                <a:sym typeface="Open Sauce Bold"/>
              </a:rPr>
              <a:t>Accompagnement</a:t>
            </a:r>
            <a:r>
              <a:rPr lang="en-US" sz="4800" b="1" spc="-96" dirty="0">
                <a:solidFill>
                  <a:srgbClr val="191919"/>
                </a:solidFill>
                <a:latin typeface="Open Sauce Bold"/>
                <a:ea typeface="Open Sauce Bold"/>
                <a:cs typeface="Open Sauce Bold"/>
                <a:sym typeface="Open Sauce Bold"/>
              </a:rPr>
              <a:t> des </a:t>
            </a:r>
            <a:r>
              <a:rPr lang="en-US" sz="4800" b="1" spc="-96" dirty="0" err="1">
                <a:solidFill>
                  <a:srgbClr val="191919"/>
                </a:solidFill>
                <a:latin typeface="Open Sauce Bold"/>
                <a:ea typeface="Open Sauce Bold"/>
                <a:cs typeface="Open Sauce Bold"/>
                <a:sym typeface="Open Sauce Bold"/>
              </a:rPr>
              <a:t>personnes</a:t>
            </a:r>
            <a:r>
              <a:rPr lang="en-US" sz="4800" b="1" spc="-96" dirty="0">
                <a:solidFill>
                  <a:srgbClr val="191919"/>
                </a:solidFill>
                <a:latin typeface="Open Sauce Bold"/>
                <a:ea typeface="Open Sauce Bold"/>
                <a:cs typeface="Open Sauce Bold"/>
                <a:sym typeface="Open Sauce Bold"/>
              </a:rPr>
              <a:t> </a:t>
            </a:r>
            <a:r>
              <a:rPr lang="en-US" sz="4800" b="1" spc="-96" dirty="0" err="1">
                <a:solidFill>
                  <a:srgbClr val="191919"/>
                </a:solidFill>
                <a:latin typeface="Open Sauce Bold"/>
                <a:ea typeface="Open Sauce Bold"/>
                <a:cs typeface="Open Sauce Bold"/>
                <a:sym typeface="Open Sauce Bold"/>
              </a:rPr>
              <a:t>vulnérables</a:t>
            </a:r>
            <a:r>
              <a:rPr lang="en-US" sz="4800" b="1" spc="-96" dirty="0">
                <a:solidFill>
                  <a:srgbClr val="191919"/>
                </a:solidFill>
                <a:latin typeface="Open Sauce Bold"/>
                <a:ea typeface="Open Sauce Bold"/>
                <a:cs typeface="Open Sauce Bold"/>
                <a:sym typeface="Open Sauce Bold"/>
              </a:rPr>
              <a:t> et aidants</a:t>
            </a:r>
          </a:p>
        </p:txBody>
      </p:sp>
      <p:sp>
        <p:nvSpPr>
          <p:cNvPr id="19" name="TextBox 19"/>
          <p:cNvSpPr txBox="1"/>
          <p:nvPr/>
        </p:nvSpPr>
        <p:spPr>
          <a:xfrm>
            <a:off x="1387521" y="4517831"/>
            <a:ext cx="8293728" cy="1003981"/>
          </a:xfrm>
          <a:prstGeom prst="rect">
            <a:avLst/>
          </a:prstGeom>
        </p:spPr>
        <p:txBody>
          <a:bodyPr lIns="0" tIns="0" rIns="0" bIns="0" rtlCol="0" anchor="t">
            <a:spAutoFit/>
          </a:bodyPr>
          <a:lstStyle/>
          <a:p>
            <a:pPr algn="l">
              <a:lnSpc>
                <a:spcPts val="8187"/>
              </a:lnSpc>
            </a:pPr>
            <a:r>
              <a:rPr lang="en-US" sz="5848" b="1" spc="-116">
                <a:solidFill>
                  <a:srgbClr val="191919"/>
                </a:solidFill>
                <a:latin typeface="Open Sauce Heavy"/>
                <a:ea typeface="Open Sauce Heavy"/>
                <a:cs typeface="Open Sauce Heavy"/>
                <a:sym typeface="Open Sauce Heavy"/>
              </a:rPr>
              <a:t>Groupes de travail </a:t>
            </a:r>
          </a:p>
        </p:txBody>
      </p:sp>
      <p:sp>
        <p:nvSpPr>
          <p:cNvPr id="20" name="TextBox 20"/>
          <p:cNvSpPr txBox="1"/>
          <p:nvPr/>
        </p:nvSpPr>
        <p:spPr>
          <a:xfrm>
            <a:off x="1769748" y="9163158"/>
            <a:ext cx="6832368" cy="498675"/>
          </a:xfrm>
          <a:prstGeom prst="rect">
            <a:avLst/>
          </a:prstGeom>
        </p:spPr>
        <p:txBody>
          <a:bodyPr lIns="0" tIns="0" rIns="0" bIns="0" rtlCol="0" anchor="t">
            <a:spAutoFit/>
          </a:bodyPr>
          <a:lstStyle/>
          <a:p>
            <a:pPr algn="l">
              <a:lnSpc>
                <a:spcPts val="4195"/>
              </a:lnSpc>
            </a:pPr>
            <a:r>
              <a:rPr lang="en-US" sz="3018" spc="241" dirty="0">
                <a:solidFill>
                  <a:srgbClr val="191919"/>
                </a:solidFill>
                <a:latin typeface="Open Sauce"/>
                <a:ea typeface="Open Sauce"/>
                <a:cs typeface="Open Sauce"/>
                <a:sym typeface="Open Sauce"/>
              </a:rPr>
              <a:t>15 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3270999" y="8149685"/>
            <a:ext cx="2264637" cy="1659361"/>
          </a:xfrm>
          <a:custGeom>
            <a:avLst/>
            <a:gdLst/>
            <a:ahLst/>
            <a:cxnLst/>
            <a:rect l="l" t="t" r="r" b="b"/>
            <a:pathLst>
              <a:path w="2264637" h="1659361">
                <a:moveTo>
                  <a:pt x="0" y="0"/>
                </a:moveTo>
                <a:lnTo>
                  <a:pt x="2264637" y="0"/>
                </a:lnTo>
                <a:lnTo>
                  <a:pt x="2264637" y="1659361"/>
                </a:lnTo>
                <a:lnTo>
                  <a:pt x="0" y="1659361"/>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3359300" y="2378867"/>
            <a:ext cx="12576361" cy="6265324"/>
          </a:xfrm>
          <a:custGeom>
            <a:avLst/>
            <a:gdLst/>
            <a:ahLst/>
            <a:cxnLst/>
            <a:rect l="l" t="t" r="r" b="b"/>
            <a:pathLst>
              <a:path w="12576361" h="6265324">
                <a:moveTo>
                  <a:pt x="0" y="0"/>
                </a:moveTo>
                <a:lnTo>
                  <a:pt x="12576361" y="0"/>
                </a:lnTo>
                <a:lnTo>
                  <a:pt x="12576361" y="6265323"/>
                </a:lnTo>
                <a:lnTo>
                  <a:pt x="0" y="6265323"/>
                </a:lnTo>
                <a:lnTo>
                  <a:pt x="0" y="0"/>
                </a:lnTo>
                <a:close/>
              </a:path>
            </a:pathLst>
          </a:custGeom>
          <a:blipFill>
            <a:blip r:embed="rId4"/>
            <a:stretch>
              <a:fillRect l="-897"/>
            </a:stretch>
          </a:blipFill>
        </p:spPr>
        <p:txBody>
          <a:bodyPr/>
          <a:lstStyle/>
          <a:p>
            <a:endParaRPr lang="fr-FR"/>
          </a:p>
        </p:txBody>
      </p:sp>
      <p:sp>
        <p:nvSpPr>
          <p:cNvPr id="4" name="TextBox 4"/>
          <p:cNvSpPr txBox="1"/>
          <p:nvPr/>
        </p:nvSpPr>
        <p:spPr>
          <a:xfrm>
            <a:off x="815680" y="591056"/>
            <a:ext cx="6170428" cy="1473293"/>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L’ELABORATION DU CLS 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778327" y="7417124"/>
            <a:ext cx="12710840" cy="1184047"/>
          </a:xfrm>
          <a:custGeom>
            <a:avLst/>
            <a:gdLst/>
            <a:ahLst/>
            <a:cxnLst/>
            <a:rect l="l" t="t" r="r" b="b"/>
            <a:pathLst>
              <a:path w="12710840" h="1184047">
                <a:moveTo>
                  <a:pt x="0" y="0"/>
                </a:moveTo>
                <a:lnTo>
                  <a:pt x="12710840" y="0"/>
                </a:lnTo>
                <a:lnTo>
                  <a:pt x="12710840" y="1184046"/>
                </a:lnTo>
                <a:lnTo>
                  <a:pt x="0" y="1184046"/>
                </a:lnTo>
                <a:lnTo>
                  <a:pt x="0" y="0"/>
                </a:lnTo>
                <a:close/>
              </a:path>
            </a:pathLst>
          </a:custGeom>
          <a:blipFill>
            <a:blip r:embed="rId2">
              <a:alphaModFix amt="72000"/>
            </a:blip>
            <a:stretch>
              <a:fillRect b="-208633"/>
            </a:stretch>
          </a:blipFill>
        </p:spPr>
        <p:txBody>
          <a:bodyPr/>
          <a:lstStyle/>
          <a:p>
            <a:endParaRPr lang="fr-FR"/>
          </a:p>
        </p:txBody>
      </p:sp>
      <p:grpSp>
        <p:nvGrpSpPr>
          <p:cNvPr id="3" name="Group 3"/>
          <p:cNvGrpSpPr/>
          <p:nvPr/>
        </p:nvGrpSpPr>
        <p:grpSpPr>
          <a:xfrm>
            <a:off x="0" y="0"/>
            <a:ext cx="18288000" cy="4491629"/>
            <a:chOff x="0" y="0"/>
            <a:chExt cx="4816593" cy="1182980"/>
          </a:xfrm>
        </p:grpSpPr>
        <p:sp>
          <p:nvSpPr>
            <p:cNvPr id="4" name="Freeform 4"/>
            <p:cNvSpPr/>
            <p:nvPr/>
          </p:nvSpPr>
          <p:spPr>
            <a:xfrm>
              <a:off x="0" y="0"/>
              <a:ext cx="4816592" cy="1182980"/>
            </a:xfrm>
            <a:custGeom>
              <a:avLst/>
              <a:gdLst/>
              <a:ahLst/>
              <a:cxnLst/>
              <a:rect l="l" t="t" r="r" b="b"/>
              <a:pathLst>
                <a:path w="4816592" h="1182980">
                  <a:moveTo>
                    <a:pt x="0" y="0"/>
                  </a:moveTo>
                  <a:lnTo>
                    <a:pt x="4816592" y="0"/>
                  </a:lnTo>
                  <a:lnTo>
                    <a:pt x="4816592" y="1182980"/>
                  </a:lnTo>
                  <a:lnTo>
                    <a:pt x="0" y="1182980"/>
                  </a:lnTo>
                  <a:close/>
                </a:path>
              </a:pathLst>
            </a:custGeom>
            <a:solidFill>
              <a:srgbClr val="FFFFFF"/>
            </a:solidFill>
            <a:ln cap="sq">
              <a:noFill/>
              <a:prstDash val="solid"/>
              <a:miter/>
            </a:ln>
          </p:spPr>
          <p:txBody>
            <a:bodyPr/>
            <a:lstStyle/>
            <a:p>
              <a:endParaRPr lang="fr-FR"/>
            </a:p>
          </p:txBody>
        </p:sp>
        <p:sp>
          <p:nvSpPr>
            <p:cNvPr id="5" name="TextBox 5"/>
            <p:cNvSpPr txBox="1"/>
            <p:nvPr/>
          </p:nvSpPr>
          <p:spPr>
            <a:xfrm>
              <a:off x="0" y="-19050"/>
              <a:ext cx="4816593" cy="120203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p:cNvGrpSpPr/>
          <p:nvPr/>
        </p:nvGrpSpPr>
        <p:grpSpPr>
          <a:xfrm>
            <a:off x="2778327" y="2245814"/>
            <a:ext cx="12731346" cy="3157589"/>
            <a:chOff x="0" y="0"/>
            <a:chExt cx="3353112" cy="831628"/>
          </a:xfrm>
        </p:grpSpPr>
        <p:sp>
          <p:nvSpPr>
            <p:cNvPr id="7" name="Freeform 7"/>
            <p:cNvSpPr/>
            <p:nvPr/>
          </p:nvSpPr>
          <p:spPr>
            <a:xfrm>
              <a:off x="0" y="0"/>
              <a:ext cx="3353112" cy="831628"/>
            </a:xfrm>
            <a:custGeom>
              <a:avLst/>
              <a:gdLst/>
              <a:ahLst/>
              <a:cxnLst/>
              <a:rect l="l" t="t" r="r" b="b"/>
              <a:pathLst>
                <a:path w="3353112" h="831628">
                  <a:moveTo>
                    <a:pt x="15202" y="0"/>
                  </a:moveTo>
                  <a:lnTo>
                    <a:pt x="3337909" y="0"/>
                  </a:lnTo>
                  <a:cubicBezTo>
                    <a:pt x="3341941" y="0"/>
                    <a:pt x="3345808" y="1602"/>
                    <a:pt x="3348659" y="4453"/>
                  </a:cubicBezTo>
                  <a:cubicBezTo>
                    <a:pt x="3351510" y="7304"/>
                    <a:pt x="3353112" y="11171"/>
                    <a:pt x="3353112" y="15202"/>
                  </a:cubicBezTo>
                  <a:lnTo>
                    <a:pt x="3353112" y="816426"/>
                  </a:lnTo>
                  <a:cubicBezTo>
                    <a:pt x="3353112" y="820458"/>
                    <a:pt x="3351510" y="824324"/>
                    <a:pt x="3348659" y="827175"/>
                  </a:cubicBezTo>
                  <a:cubicBezTo>
                    <a:pt x="3345808" y="830027"/>
                    <a:pt x="3341941" y="831628"/>
                    <a:pt x="3337909" y="831628"/>
                  </a:cubicBezTo>
                  <a:lnTo>
                    <a:pt x="15202" y="831628"/>
                  </a:lnTo>
                  <a:cubicBezTo>
                    <a:pt x="11171" y="831628"/>
                    <a:pt x="7304" y="830027"/>
                    <a:pt x="4453" y="827175"/>
                  </a:cubicBezTo>
                  <a:cubicBezTo>
                    <a:pt x="1602" y="824324"/>
                    <a:pt x="0" y="820458"/>
                    <a:pt x="0" y="816426"/>
                  </a:cubicBezTo>
                  <a:lnTo>
                    <a:pt x="0" y="15202"/>
                  </a:lnTo>
                  <a:cubicBezTo>
                    <a:pt x="0" y="11171"/>
                    <a:pt x="1602" y="7304"/>
                    <a:pt x="4453" y="4453"/>
                  </a:cubicBezTo>
                  <a:cubicBezTo>
                    <a:pt x="7304" y="1602"/>
                    <a:pt x="11171" y="0"/>
                    <a:pt x="15202" y="0"/>
                  </a:cubicBezTo>
                  <a:close/>
                </a:path>
              </a:pathLst>
            </a:custGeom>
            <a:solidFill>
              <a:srgbClr val="106861"/>
            </a:solidFill>
            <a:ln cap="rnd">
              <a:noFill/>
              <a:prstDash val="solid"/>
              <a:round/>
            </a:ln>
          </p:spPr>
          <p:txBody>
            <a:bodyPr/>
            <a:lstStyle/>
            <a:p>
              <a:endParaRPr lang="fr-FR"/>
            </a:p>
          </p:txBody>
        </p:sp>
        <p:sp>
          <p:nvSpPr>
            <p:cNvPr id="8" name="TextBox 8"/>
            <p:cNvSpPr txBox="1"/>
            <p:nvPr/>
          </p:nvSpPr>
          <p:spPr>
            <a:xfrm>
              <a:off x="0" y="-19050"/>
              <a:ext cx="3353112" cy="850678"/>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6113923" y="9258300"/>
            <a:ext cx="327444" cy="3274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5648108" y="9258300"/>
            <a:ext cx="327444" cy="3274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5" name="Group 15"/>
          <p:cNvGrpSpPr/>
          <p:nvPr/>
        </p:nvGrpSpPr>
        <p:grpSpPr>
          <a:xfrm>
            <a:off x="15161723" y="9258300"/>
            <a:ext cx="327444" cy="3274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8" name="Freeform 18"/>
          <p:cNvSpPr/>
          <p:nvPr/>
        </p:nvSpPr>
        <p:spPr>
          <a:xfrm>
            <a:off x="3863091" y="307757"/>
            <a:ext cx="10561819" cy="1441887"/>
          </a:xfrm>
          <a:custGeom>
            <a:avLst/>
            <a:gdLst/>
            <a:ahLst/>
            <a:cxnLst/>
            <a:rect l="l" t="t" r="r" b="b"/>
            <a:pathLst>
              <a:path w="10561819" h="1441887">
                <a:moveTo>
                  <a:pt x="0" y="0"/>
                </a:moveTo>
                <a:lnTo>
                  <a:pt x="10561818" y="0"/>
                </a:lnTo>
                <a:lnTo>
                  <a:pt x="10561818" y="1441886"/>
                </a:lnTo>
                <a:lnTo>
                  <a:pt x="0" y="1441886"/>
                </a:lnTo>
                <a:lnTo>
                  <a:pt x="0" y="0"/>
                </a:lnTo>
                <a:close/>
              </a:path>
            </a:pathLst>
          </a:custGeom>
          <a:blipFill>
            <a:blip r:embed="rId3"/>
            <a:stretch>
              <a:fillRect/>
            </a:stretch>
          </a:blipFill>
        </p:spPr>
        <p:txBody>
          <a:bodyPr/>
          <a:lstStyle/>
          <a:p>
            <a:endParaRPr lang="fr-FR"/>
          </a:p>
        </p:txBody>
      </p:sp>
      <p:sp>
        <p:nvSpPr>
          <p:cNvPr id="19" name="TextBox 19"/>
          <p:cNvSpPr txBox="1"/>
          <p:nvPr/>
        </p:nvSpPr>
        <p:spPr>
          <a:xfrm>
            <a:off x="5679731" y="2788642"/>
            <a:ext cx="6928538" cy="2367504"/>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Intervention de l’ARS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1028700" y="792161"/>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ORIENTATIONS</a:t>
            </a:r>
          </a:p>
        </p:txBody>
      </p:sp>
      <p:sp>
        <p:nvSpPr>
          <p:cNvPr id="3" name="TextBox 3"/>
          <p:cNvSpPr txBox="1"/>
          <p:nvPr/>
        </p:nvSpPr>
        <p:spPr>
          <a:xfrm>
            <a:off x="10669833" y="537128"/>
            <a:ext cx="6170428" cy="144930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FOCUS </a:t>
            </a:r>
            <a:r>
              <a:rPr lang="en-US" sz="4246" b="1" spc="-84" dirty="0" err="1">
                <a:solidFill>
                  <a:srgbClr val="191919"/>
                </a:solidFill>
                <a:latin typeface="Open Sauce Bold"/>
                <a:ea typeface="Open Sauce Bold"/>
                <a:cs typeface="Open Sauce Bold"/>
                <a:sym typeface="Open Sauce Bold"/>
              </a:rPr>
              <a:t>Personnes</a:t>
            </a:r>
            <a:r>
              <a:rPr lang="en-US" sz="4246" b="1" spc="-84" dirty="0">
                <a:solidFill>
                  <a:srgbClr val="191919"/>
                </a:solidFill>
                <a:latin typeface="Open Sauce Bold"/>
                <a:ea typeface="Open Sauce Bold"/>
                <a:cs typeface="Open Sauce Bold"/>
                <a:sym typeface="Open Sauce Bold"/>
              </a:rPr>
              <a:t>  </a:t>
            </a:r>
            <a:r>
              <a:rPr lang="en-US" sz="4246" b="1" spc="-84" dirty="0" err="1">
                <a:solidFill>
                  <a:srgbClr val="191919"/>
                </a:solidFill>
                <a:latin typeface="Open Sauce Bold"/>
                <a:ea typeface="Open Sauce Bold"/>
                <a:cs typeface="Open Sauce Bold"/>
                <a:sym typeface="Open Sauce Bold"/>
              </a:rPr>
              <a:t>vulnérables</a:t>
            </a:r>
            <a:r>
              <a:rPr lang="en-US" sz="4246" b="1" spc="-84" dirty="0">
                <a:solidFill>
                  <a:srgbClr val="191919"/>
                </a:solidFill>
                <a:latin typeface="Open Sauce Bold"/>
                <a:ea typeface="Open Sauce Bold"/>
                <a:cs typeface="Open Sauce Bold"/>
                <a:sym typeface="Open Sauce Bold"/>
              </a:rPr>
              <a:t> et aidants</a:t>
            </a:r>
          </a:p>
        </p:txBody>
      </p:sp>
      <p:sp>
        <p:nvSpPr>
          <p:cNvPr id="4" name="ZoneTexte 3">
            <a:extLst>
              <a:ext uri="{FF2B5EF4-FFF2-40B4-BE49-F238E27FC236}">
                <a16:creationId xmlns:a16="http://schemas.microsoft.com/office/drawing/2014/main" id="{9BB68E3B-A13C-8CD4-C825-B6999C1170A4}"/>
              </a:ext>
            </a:extLst>
          </p:cNvPr>
          <p:cNvSpPr txBox="1"/>
          <p:nvPr/>
        </p:nvSpPr>
        <p:spPr>
          <a:xfrm>
            <a:off x="1524000" y="3009900"/>
            <a:ext cx="14589378" cy="2338397"/>
          </a:xfrm>
          <a:prstGeom prst="rect">
            <a:avLst/>
          </a:prstGeom>
          <a:noFill/>
        </p:spPr>
        <p:txBody>
          <a:bodyPr wrap="square">
            <a:spAutoFit/>
          </a:bodyPr>
          <a:lstStyle/>
          <a:p>
            <a:pPr algn="just">
              <a:lnSpc>
                <a:spcPct val="150000"/>
              </a:lnSpc>
            </a:pPr>
            <a:r>
              <a:rPr lang="fr-FR" sz="2000" b="1" dirty="0">
                <a:latin typeface="Verdana" panose="020B0604030504040204" pitchFamily="34" charset="0"/>
                <a:cs typeface="Times New Roman" panose="02020603050405020304" pitchFamily="18" charset="0"/>
              </a:rPr>
              <a:t>Les axes stratégiques du PRS suivants développent des objectifs pouvant être pris en compte dans les CLS au titre de l’axe « populations vulnérables et leurs aidants » : </a:t>
            </a:r>
          </a:p>
          <a:p>
            <a:pPr marL="342900" lvl="0" indent="-342900" algn="just">
              <a:lnSpc>
                <a:spcPct val="150000"/>
              </a:lnSpc>
              <a:buFont typeface="Symbol" panose="05050102010706020507" pitchFamily="18" charset="2"/>
              <a:buChar char=""/>
            </a:pPr>
            <a:r>
              <a:rPr lang="fr-FR" sz="2000" b="1" dirty="0">
                <a:latin typeface="Verdana" panose="020B0604030504040204" pitchFamily="34" charset="0"/>
                <a:cs typeface="Times New Roman" panose="02020603050405020304" pitchFamily="18" charset="0"/>
              </a:rPr>
              <a:t>06. Développer la réponse à des enjeux populationnels prioritaires</a:t>
            </a:r>
          </a:p>
          <a:p>
            <a:pPr marL="342900" lvl="0" indent="-342900" algn="just">
              <a:lnSpc>
                <a:spcPct val="150000"/>
              </a:lnSpc>
              <a:buFont typeface="Symbol" panose="05050102010706020507" pitchFamily="18" charset="2"/>
              <a:buChar char=""/>
            </a:pPr>
            <a:r>
              <a:rPr lang="fr-FR" sz="2000" b="1" dirty="0">
                <a:latin typeface="Verdana" panose="020B0604030504040204" pitchFamily="34" charset="0"/>
                <a:cs typeface="Times New Roman" panose="02020603050405020304" pitchFamily="18" charset="0"/>
              </a:rPr>
              <a:t>07. Agir en faveur de l’autonomie et de l’inclusion des personnes</a:t>
            </a:r>
          </a:p>
          <a:p>
            <a:pPr marL="342900" lvl="0" indent="-342900" algn="just">
              <a:lnSpc>
                <a:spcPct val="150000"/>
              </a:lnSpc>
              <a:buFont typeface="Symbol" panose="05050102010706020507" pitchFamily="18" charset="2"/>
              <a:buChar char=""/>
            </a:pPr>
            <a:r>
              <a:rPr lang="fr-FR" sz="2000" b="1" dirty="0">
                <a:latin typeface="Verdana" panose="020B0604030504040204" pitchFamily="34" charset="0"/>
                <a:cs typeface="Times New Roman" panose="02020603050405020304" pitchFamily="18" charset="0"/>
              </a:rPr>
              <a:t>09. Affirmer la place des usagers-citoyens dans le système de santé</a:t>
            </a:r>
          </a:p>
        </p:txBody>
      </p:sp>
    </p:spTree>
    <p:extLst>
      <p:ext uri="{BB962C8B-B14F-4D97-AF65-F5344CB8AC3E}">
        <p14:creationId xmlns:p14="http://schemas.microsoft.com/office/powerpoint/2010/main" val="122724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1028700" y="792161"/>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ORIENTATIONS</a:t>
            </a:r>
          </a:p>
        </p:txBody>
      </p:sp>
      <p:sp>
        <p:nvSpPr>
          <p:cNvPr id="3" name="TextBox 3"/>
          <p:cNvSpPr txBox="1"/>
          <p:nvPr/>
        </p:nvSpPr>
        <p:spPr>
          <a:xfrm>
            <a:off x="10669833" y="537128"/>
            <a:ext cx="6170428" cy="144930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FOCUS </a:t>
            </a:r>
            <a:r>
              <a:rPr lang="en-US" sz="4246" b="1" spc="-84" dirty="0" err="1">
                <a:solidFill>
                  <a:srgbClr val="191919"/>
                </a:solidFill>
                <a:latin typeface="Open Sauce Bold"/>
                <a:ea typeface="Open Sauce Bold"/>
                <a:cs typeface="Open Sauce Bold"/>
                <a:sym typeface="Open Sauce Bold"/>
              </a:rPr>
              <a:t>Personnes</a:t>
            </a:r>
            <a:r>
              <a:rPr lang="en-US" sz="4246" b="1" spc="-84" dirty="0">
                <a:solidFill>
                  <a:srgbClr val="191919"/>
                </a:solidFill>
                <a:latin typeface="Open Sauce Bold"/>
                <a:ea typeface="Open Sauce Bold"/>
                <a:cs typeface="Open Sauce Bold"/>
                <a:sym typeface="Open Sauce Bold"/>
              </a:rPr>
              <a:t>  </a:t>
            </a:r>
            <a:r>
              <a:rPr lang="en-US" sz="4246" b="1" spc="-84" dirty="0" err="1">
                <a:solidFill>
                  <a:srgbClr val="191919"/>
                </a:solidFill>
                <a:latin typeface="Open Sauce Bold"/>
                <a:ea typeface="Open Sauce Bold"/>
                <a:cs typeface="Open Sauce Bold"/>
                <a:sym typeface="Open Sauce Bold"/>
              </a:rPr>
              <a:t>vulnérables</a:t>
            </a:r>
            <a:r>
              <a:rPr lang="en-US" sz="4246" b="1" spc="-84" dirty="0">
                <a:solidFill>
                  <a:srgbClr val="191919"/>
                </a:solidFill>
                <a:latin typeface="Open Sauce Bold"/>
                <a:ea typeface="Open Sauce Bold"/>
                <a:cs typeface="Open Sauce Bold"/>
                <a:sym typeface="Open Sauce Bold"/>
              </a:rPr>
              <a:t> et aidants</a:t>
            </a:r>
          </a:p>
        </p:txBody>
      </p:sp>
      <p:sp>
        <p:nvSpPr>
          <p:cNvPr id="5" name="ZoneTexte 4">
            <a:extLst>
              <a:ext uri="{FF2B5EF4-FFF2-40B4-BE49-F238E27FC236}">
                <a16:creationId xmlns:a16="http://schemas.microsoft.com/office/drawing/2014/main" id="{01340F1A-3556-AFE1-EAE9-48F705054315}"/>
              </a:ext>
            </a:extLst>
          </p:cNvPr>
          <p:cNvSpPr txBox="1"/>
          <p:nvPr/>
        </p:nvSpPr>
        <p:spPr>
          <a:xfrm>
            <a:off x="629194" y="3607189"/>
            <a:ext cx="17449800" cy="6632585"/>
          </a:xfrm>
          <a:prstGeom prst="rect">
            <a:avLst/>
          </a:prstGeom>
          <a:noFill/>
        </p:spPr>
        <p:txBody>
          <a:bodyPr wrap="square">
            <a:spAutoFit/>
          </a:bodyPr>
          <a:lstStyle/>
          <a:p>
            <a:pPr indent="449580" algn="just">
              <a:spcBef>
                <a:spcPts val="600"/>
              </a:spcBef>
            </a:pPr>
            <a:r>
              <a:rPr lang="fr-FR" sz="1800" b="1" dirty="0">
                <a:effectLst/>
                <a:latin typeface="Verdana" panose="020B0604030504040204" pitchFamily="34" charset="0"/>
                <a:ea typeface="Calibri" panose="020F0502020204030204" pitchFamily="34" charset="0"/>
                <a:cs typeface="Times New Roman" panose="02020603050405020304" pitchFamily="18" charset="0"/>
              </a:rPr>
              <a:t>Pourquoi Agir ?</a:t>
            </a:r>
          </a:p>
          <a:p>
            <a:pPr marL="285750" indent="-285750" algn="just">
              <a:spcBef>
                <a:spcPts val="600"/>
              </a:spcBef>
              <a:buFont typeface="Arial" panose="020B0604020202020204" pitchFamily="34" charset="0"/>
              <a:buChar char="•"/>
            </a:pPr>
            <a:r>
              <a:rPr lang="fr-FR" sz="1800" b="1" dirty="0">
                <a:effectLst/>
                <a:latin typeface="Verdana" panose="020B0604030504040204" pitchFamily="34" charset="0"/>
                <a:ea typeface="Calibri" panose="020F0502020204030204" pitchFamily="34" charset="0"/>
                <a:cs typeface="Times New Roman" panose="02020603050405020304" pitchFamily="18" charset="0"/>
              </a:rPr>
              <a:t>Lutter contre les inégalités sociales de santé/ Apporter des réponses adaptées aux besoins </a:t>
            </a: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fr-FR" sz="1800" b="1" dirty="0">
                <a:effectLst/>
                <a:latin typeface="Verdana" panose="020B0604030504040204" pitchFamily="34" charset="0"/>
                <a:ea typeface="Calibri" panose="020F0502020204030204" pitchFamily="34" charset="0"/>
                <a:cs typeface="Arial" panose="020B0604020202020204" pitchFamily="34" charset="0"/>
              </a:rPr>
              <a:t>Optimiser l’autonomie personnelle et sociale des individus /Favoriser l’inclusion</a:t>
            </a: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p>
            <a:pPr marL="447675" algn="just">
              <a:spcBef>
                <a:spcPts val="600"/>
              </a:spcBef>
            </a:pPr>
            <a:endParaRPr lang="fr-FR" b="1" dirty="0">
              <a:latin typeface="Verdana" panose="020B0604030504040204" pitchFamily="34" charset="0"/>
              <a:ea typeface="Calibri" panose="020F0502020204030204" pitchFamily="34" charset="0"/>
              <a:cs typeface="Times New Roman" panose="02020603050405020304" pitchFamily="18" charset="0"/>
            </a:endParaRPr>
          </a:p>
          <a:p>
            <a:pPr marL="447675" algn="just">
              <a:spcBef>
                <a:spcPts val="600"/>
              </a:spcBef>
            </a:pPr>
            <a:r>
              <a:rPr lang="fr-FR" sz="1800" b="1" dirty="0">
                <a:effectLst/>
                <a:latin typeface="Verdana" panose="020B0604030504040204" pitchFamily="34" charset="0"/>
                <a:ea typeface="Calibri" panose="020F0502020204030204" pitchFamily="34" charset="0"/>
                <a:cs typeface="Times New Roman" panose="02020603050405020304" pitchFamily="18" charset="0"/>
              </a:rPr>
              <a:t>Comment Agir ?</a:t>
            </a:r>
          </a:p>
          <a:p>
            <a:pPr marL="447675" algn="just">
              <a:spcBef>
                <a:spcPts val="600"/>
              </a:spcBef>
            </a:pPr>
            <a:r>
              <a:rPr lang="fr-FR" sz="1800" b="1" dirty="0">
                <a:effectLst/>
                <a:latin typeface="Verdana" panose="020B0604030504040204" pitchFamily="34" charset="0"/>
                <a:ea typeface="Calibri" panose="020F0502020204030204" pitchFamily="34" charset="0"/>
                <a:cs typeface="Times New Roman" panose="02020603050405020304" pitchFamily="18" charset="0"/>
              </a:rPr>
              <a:t>Développer une prévention « spécialisée » sur les problématiques des personnes vulnérables et de leurs aidants</a:t>
            </a:r>
          </a:p>
          <a:p>
            <a:pPr marL="742950" lvl="1" indent="-285750" algn="just">
              <a:spcBef>
                <a:spcPts val="600"/>
              </a:spcBef>
              <a:buFont typeface="Symbol" panose="05050102010706020507" pitchFamily="18" charset="2"/>
              <a:buChar char=""/>
            </a:pPr>
            <a:r>
              <a:rPr lang="fr-FR" sz="1800" dirty="0">
                <a:effectLst/>
                <a:latin typeface="Verdana" panose="020B0604030504040204" pitchFamily="34" charset="0"/>
                <a:ea typeface="Calibri" panose="020F0502020204030204" pitchFamily="34" charset="0"/>
                <a:cs typeface="Times New Roman" panose="02020603050405020304" pitchFamily="18" charset="0"/>
              </a:rPr>
              <a:t>Soutenir des actions de prévention et de promotion de la santé ciblées sur les publics vulnérables ; </a:t>
            </a:r>
          </a:p>
          <a:p>
            <a:pPr marL="742950" lvl="1" indent="-285750" algn="just">
              <a:buFont typeface="Symbol" panose="05050102010706020507" pitchFamily="18" charset="2"/>
              <a:buChar char=""/>
            </a:pPr>
            <a:r>
              <a:rPr lang="fr-FR" sz="1800" dirty="0">
                <a:effectLst/>
                <a:latin typeface="Verdana" panose="020B0604030504040204" pitchFamily="34" charset="0"/>
                <a:ea typeface="Calibri" panose="020F0502020204030204" pitchFamily="34" charset="0"/>
                <a:cs typeface="Times New Roman" panose="02020603050405020304" pitchFamily="18" charset="0"/>
              </a:rPr>
              <a:t>Porter des changements en termes d’habitat, d’urbanisme, d’environnement, d’action sociale, qui sont bénéfiques pour la santé des populations vulnérables ;</a:t>
            </a:r>
          </a:p>
          <a:p>
            <a:pPr marL="742950" lvl="1" indent="-285750" algn="just">
              <a:buFont typeface="Symbol" panose="05050102010706020507" pitchFamily="18" charset="2"/>
              <a:buChar char=""/>
            </a:pPr>
            <a:r>
              <a:rPr lang="fr-FR" sz="1800" dirty="0">
                <a:effectLst/>
                <a:latin typeface="Verdana" panose="020B0604030504040204" pitchFamily="34" charset="0"/>
                <a:ea typeface="Calibri" panose="020F0502020204030204" pitchFamily="34" charset="0"/>
                <a:cs typeface="Times New Roman" panose="02020603050405020304" pitchFamily="18" charset="0"/>
              </a:rPr>
              <a:t>Porter des actions visant une pleine participation des personnes vulnérables à la vie collective, dans les domaines de l’habitat, des transports, de l’urbanisme, de l’enfance, de l’accès à la culture, du soutien à la vie associative, de la tranquillité publique…</a:t>
            </a:r>
          </a:p>
          <a:p>
            <a:pPr marL="285750" indent="-285750" algn="just">
              <a:spcBef>
                <a:spcPts val="600"/>
              </a:spcBef>
              <a:buFont typeface="Arial" panose="020B0604020202020204" pitchFamily="34" charset="0"/>
              <a:buChar char="•"/>
            </a:pPr>
            <a:r>
              <a:rPr lang="fr-FR" sz="1800" b="1" dirty="0">
                <a:effectLst/>
                <a:latin typeface="Verdana" panose="020B0604030504040204" pitchFamily="34" charset="0"/>
                <a:ea typeface="Calibri" panose="020F0502020204030204" pitchFamily="34" charset="0"/>
                <a:cs typeface="Times New Roman" panose="02020603050405020304" pitchFamily="18" charset="0"/>
              </a:rPr>
              <a:t>Faciliter l’accès à l’information, aux droits et aux soins</a:t>
            </a:r>
          </a:p>
          <a:p>
            <a:pPr marL="285750" indent="-285750" algn="just">
              <a:spcBef>
                <a:spcPts val="600"/>
              </a:spcBef>
              <a:buFont typeface="Arial" panose="020B0604020202020204" pitchFamily="34" charset="0"/>
              <a:buChar char="•"/>
            </a:pPr>
            <a:r>
              <a:rPr lang="fr-FR" sz="1800" dirty="0">
                <a:effectLst/>
                <a:latin typeface="Verdana" panose="020B0604030504040204" pitchFamily="34" charset="0"/>
                <a:ea typeface="Calibri" panose="020F0502020204030204" pitchFamily="34" charset="0"/>
                <a:cs typeface="Times New Roman" panose="02020603050405020304" pitchFamily="18" charset="0"/>
              </a:rPr>
              <a:t>développer des actions spécifiques en faveur de l’accès aux droits et à l’information. Elles peuvent également développer des actions d’interconnaissance des acteurs.</a:t>
            </a:r>
          </a:p>
          <a:p>
            <a:pPr marL="285750" indent="-285750" algn="just">
              <a:spcBef>
                <a:spcPts val="600"/>
              </a:spcBef>
              <a:buFont typeface="Arial" panose="020B0604020202020204" pitchFamily="34" charset="0"/>
              <a:buChar char="•"/>
            </a:pP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fr-FR" sz="1800" b="1" dirty="0">
                <a:effectLst/>
                <a:latin typeface="Verdana" panose="020B0604030504040204" pitchFamily="34" charset="0"/>
                <a:ea typeface="Calibri" panose="020F0502020204030204" pitchFamily="34" charset="0"/>
                <a:cs typeface="Times New Roman" panose="02020603050405020304" pitchFamily="18" charset="0"/>
              </a:rPr>
              <a:t>Soutenir l’aide mutuelle et les aidants</a:t>
            </a:r>
          </a:p>
          <a:p>
            <a:pPr marL="285750" indent="-285750" algn="just">
              <a:spcBef>
                <a:spcPts val="600"/>
              </a:spcBef>
              <a:buFont typeface="Arial" panose="020B0604020202020204" pitchFamily="34" charset="0"/>
              <a:buChar char="•"/>
            </a:pP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gn="just">
              <a:spcBef>
                <a:spcPts val="600"/>
              </a:spcBef>
              <a:buFont typeface="Arial" panose="020B0604020202020204" pitchFamily="34" charset="0"/>
              <a:buChar char="•"/>
            </a:pPr>
            <a:r>
              <a:rPr lang="fr-FR" sz="1800" b="1" dirty="0">
                <a:effectLst/>
                <a:latin typeface="Verdana" panose="020B0604030504040204" pitchFamily="34" charset="0"/>
                <a:ea typeface="Calibri" panose="020F0502020204030204" pitchFamily="34" charset="0"/>
                <a:cs typeface="Times New Roman" panose="02020603050405020304" pitchFamily="18" charset="0"/>
              </a:rPr>
              <a:t>Favoriser les partenariats entre les acteurs du territoire</a:t>
            </a:r>
          </a:p>
          <a:p>
            <a:pPr marL="285750" indent="-285750" algn="just">
              <a:spcBef>
                <a:spcPts val="600"/>
              </a:spcBef>
              <a:buFont typeface="Arial" panose="020B0604020202020204" pitchFamily="34" charset="0"/>
              <a:buChar char="•"/>
            </a:pPr>
            <a:r>
              <a:rPr lang="fr-FR" sz="1800" dirty="0">
                <a:effectLst/>
                <a:latin typeface="Verdana" panose="020B0604030504040204" pitchFamily="34" charset="0"/>
                <a:ea typeface="Times New Roman" panose="02020603050405020304" pitchFamily="18" charset="0"/>
                <a:cs typeface="Times New Roman" panose="02020603050405020304" pitchFamily="18" charset="0"/>
              </a:rPr>
              <a:t>Favoriser la coordination des services entre les différents acteurs locaux tels que les services sociaux, de santé, d'emploi, de logement, etc. permet de travailler de manière synergique pour répondre aux besoins complexes des personnes vulnérables et de leurs aidants</a:t>
            </a:r>
            <a:endParaRPr lang="fr-FR" sz="18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AA585075-81C1-648C-060A-821D9F34F293}"/>
              </a:ext>
            </a:extLst>
          </p:cNvPr>
          <p:cNvSpPr txBox="1"/>
          <p:nvPr/>
        </p:nvSpPr>
        <p:spPr>
          <a:xfrm>
            <a:off x="629194" y="2206315"/>
            <a:ext cx="16630106" cy="1200329"/>
          </a:xfrm>
          <a:prstGeom prst="rect">
            <a:avLst/>
          </a:prstGeom>
          <a:noFill/>
        </p:spPr>
        <p:txBody>
          <a:bodyPr wrap="square">
            <a:spAutoFit/>
          </a:bodyPr>
          <a:lstStyle/>
          <a:p>
            <a:endParaRPr lang="fr-FR" b="1" dirty="0">
              <a:latin typeface="Verdana" panose="020B0604030504040204" pitchFamily="34" charset="0"/>
              <a:cs typeface="Times New Roman" panose="02020603050405020304" pitchFamily="18" charset="0"/>
            </a:endParaRPr>
          </a:p>
          <a:p>
            <a:pPr algn="l"/>
            <a:r>
              <a:rPr lang="fr-FR" b="1" dirty="0">
                <a:latin typeface="Verdana" panose="020B0604030504040204" pitchFamily="34" charset="0"/>
                <a:cs typeface="Times New Roman" panose="02020603050405020304" pitchFamily="18" charset="0"/>
              </a:rPr>
              <a:t>les CLS doivent faire émerger des initiatives pour ces publics afin de favoriser leur accès aux accompagnements et aux soins, aux droits et leur inclusion dans la société,</a:t>
            </a:r>
          </a:p>
          <a:p>
            <a:pPr algn="l"/>
            <a:endParaRPr lang="fr-FR" b="1" dirty="0">
              <a:latin typeface="Verdan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1028700" y="792161"/>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ORIENTATIONS</a:t>
            </a:r>
          </a:p>
        </p:txBody>
      </p:sp>
      <p:sp>
        <p:nvSpPr>
          <p:cNvPr id="3" name="TextBox 3"/>
          <p:cNvSpPr txBox="1"/>
          <p:nvPr/>
        </p:nvSpPr>
        <p:spPr>
          <a:xfrm>
            <a:off x="10669833" y="537128"/>
            <a:ext cx="6170428" cy="1449308"/>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FOCUS </a:t>
            </a:r>
            <a:r>
              <a:rPr lang="en-US" sz="4246" b="1" spc="-84" dirty="0" err="1">
                <a:solidFill>
                  <a:srgbClr val="191919"/>
                </a:solidFill>
                <a:latin typeface="Open Sauce Bold"/>
                <a:ea typeface="Open Sauce Bold"/>
                <a:cs typeface="Open Sauce Bold"/>
                <a:sym typeface="Open Sauce Bold"/>
              </a:rPr>
              <a:t>Personnes</a:t>
            </a:r>
            <a:r>
              <a:rPr lang="en-US" sz="4246" b="1" spc="-84" dirty="0">
                <a:solidFill>
                  <a:srgbClr val="191919"/>
                </a:solidFill>
                <a:latin typeface="Open Sauce Bold"/>
                <a:ea typeface="Open Sauce Bold"/>
                <a:cs typeface="Open Sauce Bold"/>
                <a:sym typeface="Open Sauce Bold"/>
              </a:rPr>
              <a:t>  </a:t>
            </a:r>
            <a:r>
              <a:rPr lang="en-US" sz="4246" b="1" spc="-84" dirty="0" err="1">
                <a:solidFill>
                  <a:srgbClr val="191919"/>
                </a:solidFill>
                <a:latin typeface="Open Sauce Bold"/>
                <a:ea typeface="Open Sauce Bold"/>
                <a:cs typeface="Open Sauce Bold"/>
                <a:sym typeface="Open Sauce Bold"/>
              </a:rPr>
              <a:t>vulnérables</a:t>
            </a:r>
            <a:r>
              <a:rPr lang="en-US" sz="4246" b="1" spc="-84" dirty="0">
                <a:solidFill>
                  <a:srgbClr val="191919"/>
                </a:solidFill>
                <a:latin typeface="Open Sauce Bold"/>
                <a:ea typeface="Open Sauce Bold"/>
                <a:cs typeface="Open Sauce Bold"/>
                <a:sym typeface="Open Sauce Bold"/>
              </a:rPr>
              <a:t> et aidants</a:t>
            </a:r>
          </a:p>
        </p:txBody>
      </p:sp>
      <p:sp>
        <p:nvSpPr>
          <p:cNvPr id="6" name="ZoneTexte 5">
            <a:extLst>
              <a:ext uri="{FF2B5EF4-FFF2-40B4-BE49-F238E27FC236}">
                <a16:creationId xmlns:a16="http://schemas.microsoft.com/office/drawing/2014/main" id="{498C5F79-A01B-6D27-1D8B-E739C8C5D98C}"/>
              </a:ext>
            </a:extLst>
          </p:cNvPr>
          <p:cNvSpPr txBox="1"/>
          <p:nvPr/>
        </p:nvSpPr>
        <p:spPr>
          <a:xfrm>
            <a:off x="1676400" y="3086100"/>
            <a:ext cx="13792200" cy="2246769"/>
          </a:xfrm>
          <a:prstGeom prst="rect">
            <a:avLst/>
          </a:prstGeom>
          <a:noFill/>
        </p:spPr>
        <p:txBody>
          <a:bodyPr wrap="square">
            <a:spAutoFit/>
          </a:bodyPr>
          <a:lstStyle/>
          <a:p>
            <a:pPr algn="just"/>
            <a:r>
              <a:rPr lang="fr-FR" sz="2000" b="1" i="0" u="none" strike="noStrike" baseline="0" dirty="0">
                <a:latin typeface="Verdana" panose="020B0604030504040204" pitchFamily="34" charset="0"/>
                <a:ea typeface="Verdana" panose="020B0604030504040204" pitchFamily="34" charset="0"/>
              </a:rPr>
              <a:t>L’attractivité des métiers du soin et de l’accompagnement </a:t>
            </a:r>
            <a:r>
              <a:rPr lang="fr-FR" sz="2000" b="0" i="0" u="none" strike="noStrike" baseline="0" dirty="0">
                <a:latin typeface="Verdana" panose="020B0604030504040204" pitchFamily="34" charset="0"/>
                <a:ea typeface="Verdana" panose="020B0604030504040204" pitchFamily="34" charset="0"/>
              </a:rPr>
              <a:t>: les CLS constituent un vecteur de mobilisation intersectoriel favorable à la promotion et au soutien des filières professionnelles des métiers du soin, du médico-social et de l’accompagnement. </a:t>
            </a:r>
          </a:p>
          <a:p>
            <a:pPr algn="just"/>
            <a:endParaRPr lang="fr-FR" sz="2000" b="0" i="0" u="none" strike="noStrike" baseline="0" dirty="0">
              <a:latin typeface="Verdana" panose="020B0604030504040204" pitchFamily="34" charset="0"/>
              <a:ea typeface="Verdana" panose="020B0604030504040204" pitchFamily="34" charset="0"/>
            </a:endParaRPr>
          </a:p>
          <a:p>
            <a:pPr algn="just"/>
            <a:r>
              <a:rPr lang="fr-FR" sz="2000" b="0" i="0" u="none" strike="noStrike" baseline="0" dirty="0">
                <a:latin typeface="Verdana" panose="020B0604030504040204" pitchFamily="34" charset="0"/>
                <a:ea typeface="Verdana" panose="020B0604030504040204" pitchFamily="34" charset="0"/>
              </a:rPr>
              <a:t>Il s’agit de mener un ensemble d’actions coordonnées visant à minorer les freins vers certaines orientations professionnelles ou vers l’emploi. Les actions portent sur l’emploi, la valorisation des filières et des activités, le sens au travail, les actions avec les partenaires des filières professionnelles, etc.…</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0002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778327" y="7417124"/>
            <a:ext cx="12710840" cy="1184047"/>
          </a:xfrm>
          <a:custGeom>
            <a:avLst/>
            <a:gdLst/>
            <a:ahLst/>
            <a:cxnLst/>
            <a:rect l="l" t="t" r="r" b="b"/>
            <a:pathLst>
              <a:path w="12710840" h="1184047">
                <a:moveTo>
                  <a:pt x="0" y="0"/>
                </a:moveTo>
                <a:lnTo>
                  <a:pt x="12710840" y="0"/>
                </a:lnTo>
                <a:lnTo>
                  <a:pt x="12710840" y="1184046"/>
                </a:lnTo>
                <a:lnTo>
                  <a:pt x="0" y="1184046"/>
                </a:lnTo>
                <a:lnTo>
                  <a:pt x="0" y="0"/>
                </a:lnTo>
                <a:close/>
              </a:path>
            </a:pathLst>
          </a:custGeom>
          <a:blipFill>
            <a:blip r:embed="rId2">
              <a:alphaModFix amt="72000"/>
            </a:blip>
            <a:stretch>
              <a:fillRect b="-208633"/>
            </a:stretch>
          </a:blipFill>
        </p:spPr>
        <p:txBody>
          <a:bodyPr/>
          <a:lstStyle/>
          <a:p>
            <a:endParaRPr lang="fr-FR"/>
          </a:p>
        </p:txBody>
      </p:sp>
      <p:grpSp>
        <p:nvGrpSpPr>
          <p:cNvPr id="3" name="Group 3"/>
          <p:cNvGrpSpPr/>
          <p:nvPr/>
        </p:nvGrpSpPr>
        <p:grpSpPr>
          <a:xfrm>
            <a:off x="0" y="0"/>
            <a:ext cx="18288000" cy="4491629"/>
            <a:chOff x="0" y="0"/>
            <a:chExt cx="4816593" cy="1182980"/>
          </a:xfrm>
        </p:grpSpPr>
        <p:sp>
          <p:nvSpPr>
            <p:cNvPr id="4" name="Freeform 4"/>
            <p:cNvSpPr/>
            <p:nvPr/>
          </p:nvSpPr>
          <p:spPr>
            <a:xfrm>
              <a:off x="0" y="0"/>
              <a:ext cx="4816592" cy="1182980"/>
            </a:xfrm>
            <a:custGeom>
              <a:avLst/>
              <a:gdLst/>
              <a:ahLst/>
              <a:cxnLst/>
              <a:rect l="l" t="t" r="r" b="b"/>
              <a:pathLst>
                <a:path w="4816592" h="1182980">
                  <a:moveTo>
                    <a:pt x="0" y="0"/>
                  </a:moveTo>
                  <a:lnTo>
                    <a:pt x="4816592" y="0"/>
                  </a:lnTo>
                  <a:lnTo>
                    <a:pt x="4816592" y="1182980"/>
                  </a:lnTo>
                  <a:lnTo>
                    <a:pt x="0" y="1182980"/>
                  </a:lnTo>
                  <a:close/>
                </a:path>
              </a:pathLst>
            </a:custGeom>
            <a:solidFill>
              <a:srgbClr val="FFFFFF"/>
            </a:solidFill>
            <a:ln cap="sq">
              <a:noFill/>
              <a:prstDash val="solid"/>
              <a:miter/>
            </a:ln>
          </p:spPr>
          <p:txBody>
            <a:bodyPr/>
            <a:lstStyle/>
            <a:p>
              <a:endParaRPr lang="fr-FR"/>
            </a:p>
          </p:txBody>
        </p:sp>
        <p:sp>
          <p:nvSpPr>
            <p:cNvPr id="5" name="TextBox 5"/>
            <p:cNvSpPr txBox="1"/>
            <p:nvPr/>
          </p:nvSpPr>
          <p:spPr>
            <a:xfrm>
              <a:off x="0" y="-19050"/>
              <a:ext cx="4816593" cy="120203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p:cNvGrpSpPr/>
          <p:nvPr/>
        </p:nvGrpSpPr>
        <p:grpSpPr>
          <a:xfrm>
            <a:off x="2778327" y="2245814"/>
            <a:ext cx="12731346" cy="3157589"/>
            <a:chOff x="0" y="0"/>
            <a:chExt cx="3353112" cy="831628"/>
          </a:xfrm>
        </p:grpSpPr>
        <p:sp>
          <p:nvSpPr>
            <p:cNvPr id="7" name="Freeform 7"/>
            <p:cNvSpPr/>
            <p:nvPr/>
          </p:nvSpPr>
          <p:spPr>
            <a:xfrm>
              <a:off x="0" y="0"/>
              <a:ext cx="3353112" cy="831628"/>
            </a:xfrm>
            <a:custGeom>
              <a:avLst/>
              <a:gdLst/>
              <a:ahLst/>
              <a:cxnLst/>
              <a:rect l="l" t="t" r="r" b="b"/>
              <a:pathLst>
                <a:path w="3353112" h="831628">
                  <a:moveTo>
                    <a:pt x="15202" y="0"/>
                  </a:moveTo>
                  <a:lnTo>
                    <a:pt x="3337909" y="0"/>
                  </a:lnTo>
                  <a:cubicBezTo>
                    <a:pt x="3341941" y="0"/>
                    <a:pt x="3345808" y="1602"/>
                    <a:pt x="3348659" y="4453"/>
                  </a:cubicBezTo>
                  <a:cubicBezTo>
                    <a:pt x="3351510" y="7304"/>
                    <a:pt x="3353112" y="11171"/>
                    <a:pt x="3353112" y="15202"/>
                  </a:cubicBezTo>
                  <a:lnTo>
                    <a:pt x="3353112" y="816426"/>
                  </a:lnTo>
                  <a:cubicBezTo>
                    <a:pt x="3353112" y="820458"/>
                    <a:pt x="3351510" y="824324"/>
                    <a:pt x="3348659" y="827175"/>
                  </a:cubicBezTo>
                  <a:cubicBezTo>
                    <a:pt x="3345808" y="830027"/>
                    <a:pt x="3341941" y="831628"/>
                    <a:pt x="3337909" y="831628"/>
                  </a:cubicBezTo>
                  <a:lnTo>
                    <a:pt x="15202" y="831628"/>
                  </a:lnTo>
                  <a:cubicBezTo>
                    <a:pt x="11171" y="831628"/>
                    <a:pt x="7304" y="830027"/>
                    <a:pt x="4453" y="827175"/>
                  </a:cubicBezTo>
                  <a:cubicBezTo>
                    <a:pt x="1602" y="824324"/>
                    <a:pt x="0" y="820458"/>
                    <a:pt x="0" y="816426"/>
                  </a:cubicBezTo>
                  <a:lnTo>
                    <a:pt x="0" y="15202"/>
                  </a:lnTo>
                  <a:cubicBezTo>
                    <a:pt x="0" y="11171"/>
                    <a:pt x="1602" y="7304"/>
                    <a:pt x="4453" y="4453"/>
                  </a:cubicBezTo>
                  <a:cubicBezTo>
                    <a:pt x="7304" y="1602"/>
                    <a:pt x="11171" y="0"/>
                    <a:pt x="15202" y="0"/>
                  </a:cubicBezTo>
                  <a:close/>
                </a:path>
              </a:pathLst>
            </a:custGeom>
            <a:solidFill>
              <a:srgbClr val="106861"/>
            </a:solidFill>
            <a:ln cap="rnd">
              <a:noFill/>
              <a:prstDash val="solid"/>
              <a:round/>
            </a:ln>
          </p:spPr>
          <p:txBody>
            <a:bodyPr/>
            <a:lstStyle/>
            <a:p>
              <a:endParaRPr lang="fr-FR"/>
            </a:p>
          </p:txBody>
        </p:sp>
        <p:sp>
          <p:nvSpPr>
            <p:cNvPr id="8" name="TextBox 8"/>
            <p:cNvSpPr txBox="1"/>
            <p:nvPr/>
          </p:nvSpPr>
          <p:spPr>
            <a:xfrm>
              <a:off x="0" y="-19050"/>
              <a:ext cx="3353112" cy="850678"/>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6113923" y="9258300"/>
            <a:ext cx="327444" cy="3274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5648108" y="9258300"/>
            <a:ext cx="327444" cy="3274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5" name="Group 15"/>
          <p:cNvGrpSpPr/>
          <p:nvPr/>
        </p:nvGrpSpPr>
        <p:grpSpPr>
          <a:xfrm>
            <a:off x="15161723" y="9258300"/>
            <a:ext cx="327444" cy="3274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8" name="Freeform 18"/>
          <p:cNvSpPr/>
          <p:nvPr/>
        </p:nvSpPr>
        <p:spPr>
          <a:xfrm>
            <a:off x="3863091" y="307757"/>
            <a:ext cx="10561819" cy="1441887"/>
          </a:xfrm>
          <a:custGeom>
            <a:avLst/>
            <a:gdLst/>
            <a:ahLst/>
            <a:cxnLst/>
            <a:rect l="l" t="t" r="r" b="b"/>
            <a:pathLst>
              <a:path w="10561819" h="1441887">
                <a:moveTo>
                  <a:pt x="0" y="0"/>
                </a:moveTo>
                <a:lnTo>
                  <a:pt x="10561818" y="0"/>
                </a:lnTo>
                <a:lnTo>
                  <a:pt x="10561818" y="1441886"/>
                </a:lnTo>
                <a:lnTo>
                  <a:pt x="0" y="1441886"/>
                </a:lnTo>
                <a:lnTo>
                  <a:pt x="0" y="0"/>
                </a:lnTo>
                <a:close/>
              </a:path>
            </a:pathLst>
          </a:custGeom>
          <a:blipFill>
            <a:blip r:embed="rId3"/>
            <a:stretch>
              <a:fillRect/>
            </a:stretch>
          </a:blipFill>
        </p:spPr>
        <p:txBody>
          <a:bodyPr/>
          <a:lstStyle/>
          <a:p>
            <a:endParaRPr lang="fr-FR"/>
          </a:p>
        </p:txBody>
      </p:sp>
      <p:sp>
        <p:nvSpPr>
          <p:cNvPr id="19" name="TextBox 19"/>
          <p:cNvSpPr txBox="1"/>
          <p:nvPr/>
        </p:nvSpPr>
        <p:spPr>
          <a:xfrm>
            <a:off x="4999127" y="2578944"/>
            <a:ext cx="8269239" cy="2367504"/>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Présentation du diagnostic santé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0170509" y="252402"/>
            <a:ext cx="7877233" cy="5109697"/>
          </a:xfrm>
          <a:custGeom>
            <a:avLst/>
            <a:gdLst/>
            <a:ahLst/>
            <a:cxnLst/>
            <a:rect l="l" t="t" r="r" b="b"/>
            <a:pathLst>
              <a:path w="7877233" h="5109697">
                <a:moveTo>
                  <a:pt x="0" y="0"/>
                </a:moveTo>
                <a:lnTo>
                  <a:pt x="7877233" y="0"/>
                </a:lnTo>
                <a:lnTo>
                  <a:pt x="7877233" y="5109697"/>
                </a:lnTo>
                <a:lnTo>
                  <a:pt x="0" y="5109697"/>
                </a:lnTo>
                <a:lnTo>
                  <a:pt x="0" y="0"/>
                </a:lnTo>
                <a:close/>
              </a:path>
            </a:pathLst>
          </a:custGeom>
          <a:blipFill>
            <a:blip r:embed="rId2"/>
            <a:stretch>
              <a:fillRect l="-4265" r="-12610"/>
            </a:stretch>
          </a:blipFill>
        </p:spPr>
        <p:txBody>
          <a:bodyPr/>
          <a:lstStyle/>
          <a:p>
            <a:endParaRPr lang="fr-FR"/>
          </a:p>
        </p:txBody>
      </p:sp>
      <p:sp>
        <p:nvSpPr>
          <p:cNvPr id="3" name="TextBox 3"/>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ASPECTS GENERAUX </a:t>
            </a:r>
          </a:p>
        </p:txBody>
      </p:sp>
      <p:sp>
        <p:nvSpPr>
          <p:cNvPr id="4" name="TextBox 4"/>
          <p:cNvSpPr txBox="1"/>
          <p:nvPr/>
        </p:nvSpPr>
        <p:spPr>
          <a:xfrm>
            <a:off x="247854" y="1915143"/>
            <a:ext cx="8560112" cy="8025915"/>
          </a:xfrm>
          <a:prstGeom prst="rect">
            <a:avLst/>
          </a:prstGeom>
        </p:spPr>
        <p:txBody>
          <a:bodyPr lIns="0" tIns="0" rIns="0" bIns="0" rtlCol="0" anchor="t">
            <a:spAutoFit/>
          </a:bodyPr>
          <a:lstStyle/>
          <a:p>
            <a:pPr marL="539754" lvl="1" indent="-269877" algn="l">
              <a:lnSpc>
                <a:spcPts val="3500"/>
              </a:lnSpc>
              <a:buFont typeface="Arial"/>
              <a:buChar char="•"/>
            </a:pPr>
            <a:r>
              <a:rPr lang="en-US" sz="2500" b="1" dirty="0">
                <a:solidFill>
                  <a:srgbClr val="035D61"/>
                </a:solidFill>
                <a:latin typeface="Open Sauce Bold"/>
                <a:ea typeface="Open Sauce Bold"/>
                <a:cs typeface="Open Sauce Bold"/>
                <a:sym typeface="Open Sauce Bold"/>
              </a:rPr>
              <a:t>Caractéristiques de la population:</a:t>
            </a:r>
          </a:p>
          <a:p>
            <a:pPr marL="269877" lvl="1" algn="l">
              <a:lnSpc>
                <a:spcPts val="3500"/>
              </a:lnSpc>
            </a:pPr>
            <a:endParaRPr lang="en-US" sz="2500" b="1" dirty="0">
              <a:solidFill>
                <a:srgbClr val="035D61"/>
              </a:solidFill>
              <a:latin typeface="Open Sauce Bold"/>
              <a:ea typeface="Open Sauce"/>
              <a:cs typeface="Open Sauce"/>
              <a:sym typeface="Open Sauce Bold"/>
            </a:endParaRPr>
          </a:p>
          <a:p>
            <a:pPr marL="612777" lvl="1" indent="-342900" algn="l">
              <a:lnSpc>
                <a:spcPts val="3500"/>
              </a:lnSpc>
              <a:buFont typeface="Arial" panose="020B0604020202020204" pitchFamily="34" charset="0"/>
              <a:buChar char="•"/>
            </a:pPr>
            <a:r>
              <a:rPr lang="en-US" sz="2000" b="1" dirty="0" err="1">
                <a:solidFill>
                  <a:srgbClr val="191919"/>
                </a:solidFill>
                <a:latin typeface="Open Sauce"/>
                <a:ea typeface="Open Sauce"/>
                <a:cs typeface="Open Sauce"/>
                <a:sym typeface="Open Sauce"/>
              </a:rPr>
              <a:t>L’évolution</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annuelle</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moyenne</a:t>
            </a:r>
            <a:r>
              <a:rPr lang="en-US" sz="2000" b="1" dirty="0">
                <a:solidFill>
                  <a:srgbClr val="191919"/>
                </a:solidFill>
                <a:latin typeface="Open Sauce"/>
                <a:ea typeface="Open Sauce"/>
                <a:cs typeface="Open Sauce"/>
                <a:sym typeface="Open Sauce"/>
              </a:rPr>
              <a:t> </a:t>
            </a:r>
            <a:r>
              <a:rPr lang="en-US" sz="2000" dirty="0">
                <a:solidFill>
                  <a:srgbClr val="191919"/>
                </a:solidFill>
                <a:latin typeface="Open Sauce"/>
                <a:ea typeface="Open Sauce"/>
                <a:cs typeface="Open Sauce"/>
                <a:sym typeface="Open Sauce"/>
              </a:rPr>
              <a:t>de la population du Pays de </a:t>
            </a:r>
            <a:r>
              <a:rPr lang="en-US" sz="2000" dirty="0" err="1">
                <a:solidFill>
                  <a:srgbClr val="191919"/>
                </a:solidFill>
                <a:latin typeface="Open Sauce"/>
                <a:ea typeface="Open Sauce"/>
                <a:cs typeface="Open Sauce"/>
                <a:sym typeface="Open Sauce"/>
              </a:rPr>
              <a:t>Morlaix</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est</a:t>
            </a:r>
            <a:r>
              <a:rPr lang="en-US" sz="2000" dirty="0">
                <a:solidFill>
                  <a:srgbClr val="191919"/>
                </a:solidFill>
                <a:latin typeface="Open Sauce"/>
                <a:ea typeface="Open Sauce"/>
                <a:cs typeface="Open Sauce"/>
                <a:sym typeface="Open Sauce"/>
              </a:rPr>
              <a:t> positive (+ 0,1 % </a:t>
            </a:r>
            <a:r>
              <a:rPr lang="en-US" sz="2000" dirty="0" err="1">
                <a:solidFill>
                  <a:srgbClr val="191919"/>
                </a:solidFill>
                <a:latin typeface="Open Sauce"/>
                <a:ea typeface="Open Sauce"/>
                <a:cs typeface="Open Sauce"/>
                <a:sym typeface="Open Sauce"/>
              </a:rPr>
              <a:t>en</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moyenne</a:t>
            </a:r>
            <a:r>
              <a:rPr lang="en-US" sz="2000" dirty="0">
                <a:solidFill>
                  <a:srgbClr val="191919"/>
                </a:solidFill>
                <a:latin typeface="Open Sauce"/>
                <a:ea typeface="Open Sauce"/>
                <a:cs typeface="Open Sauce"/>
                <a:sym typeface="Open Sauce"/>
              </a:rPr>
              <a:t> par an). </a:t>
            </a:r>
            <a:r>
              <a:rPr lang="en-US" sz="2000" dirty="0" err="1">
                <a:solidFill>
                  <a:srgbClr val="191919"/>
                </a:solidFill>
                <a:latin typeface="Open Sauce"/>
                <a:ea typeface="Open Sauce"/>
                <a:cs typeface="Open Sauce"/>
                <a:sym typeface="Open Sauce"/>
              </a:rPr>
              <a:t>Cette</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évolution</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est</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inférieures</a:t>
            </a:r>
            <a:r>
              <a:rPr lang="en-US" sz="2000" dirty="0">
                <a:solidFill>
                  <a:srgbClr val="191919"/>
                </a:solidFill>
                <a:latin typeface="Open Sauce"/>
                <a:ea typeface="Open Sauce"/>
                <a:cs typeface="Open Sauce"/>
                <a:sym typeface="Open Sauce"/>
              </a:rPr>
              <a:t> aux </a:t>
            </a:r>
            <a:r>
              <a:rPr lang="en-US" sz="2000" dirty="0" err="1">
                <a:solidFill>
                  <a:srgbClr val="191919"/>
                </a:solidFill>
                <a:latin typeface="Open Sauce"/>
                <a:ea typeface="Open Sauce"/>
                <a:cs typeface="Open Sauce"/>
                <a:sym typeface="Open Sauce"/>
              </a:rPr>
              <a:t>territoires</a:t>
            </a:r>
            <a:r>
              <a:rPr lang="en-US" sz="2000" dirty="0">
                <a:solidFill>
                  <a:srgbClr val="191919"/>
                </a:solidFill>
                <a:latin typeface="Open Sauce"/>
                <a:ea typeface="Open Sauce"/>
                <a:cs typeface="Open Sauce"/>
                <a:sym typeface="Open Sauce"/>
              </a:rPr>
              <a:t> de </a:t>
            </a:r>
            <a:r>
              <a:rPr lang="en-US" sz="2000" dirty="0" err="1">
                <a:solidFill>
                  <a:srgbClr val="191919"/>
                </a:solidFill>
                <a:latin typeface="Open Sauce"/>
                <a:ea typeface="Open Sauce"/>
                <a:cs typeface="Open Sauce"/>
                <a:sym typeface="Open Sauce"/>
              </a:rPr>
              <a:t>référence</a:t>
            </a:r>
            <a:r>
              <a:rPr lang="en-US" sz="2000" dirty="0">
                <a:solidFill>
                  <a:srgbClr val="191919"/>
                </a:solidFill>
                <a:latin typeface="Open Sauce"/>
                <a:ea typeface="Open Sauce"/>
                <a:cs typeface="Open Sauce"/>
                <a:sym typeface="Open Sauce"/>
              </a:rPr>
              <a:t>. </a:t>
            </a:r>
            <a:r>
              <a:rPr lang="en-US" sz="1000" dirty="0">
                <a:solidFill>
                  <a:srgbClr val="191919"/>
                </a:solidFill>
                <a:latin typeface="Open Sauce"/>
                <a:ea typeface="Open Sauce"/>
                <a:cs typeface="Open Sauce"/>
                <a:sym typeface="Open Sauce"/>
              </a:rPr>
              <a:t>(</a:t>
            </a:r>
            <a:r>
              <a:rPr lang="en-US" sz="1000" dirty="0" err="1">
                <a:solidFill>
                  <a:srgbClr val="191919"/>
                </a:solidFill>
                <a:latin typeface="Open Sauce"/>
                <a:ea typeface="Open Sauce"/>
                <a:cs typeface="Open Sauce"/>
                <a:sym typeface="Open Sauce"/>
              </a:rPr>
              <a:t>Insee</a:t>
            </a:r>
            <a:r>
              <a:rPr lang="en-US" sz="1000" dirty="0">
                <a:solidFill>
                  <a:srgbClr val="191919"/>
                </a:solidFill>
                <a:latin typeface="Open Sauce"/>
                <a:ea typeface="Open Sauce"/>
                <a:cs typeface="Open Sauce"/>
                <a:sym typeface="Open Sauce"/>
              </a:rPr>
              <a:t>)</a:t>
            </a:r>
          </a:p>
          <a:p>
            <a:pPr algn="l">
              <a:lnSpc>
                <a:spcPts val="3500"/>
              </a:lnSpc>
            </a:pPr>
            <a:endParaRPr lang="en-US" sz="2000" dirty="0">
              <a:solidFill>
                <a:srgbClr val="191919"/>
              </a:solidFill>
              <a:latin typeface="Open Sauce"/>
              <a:ea typeface="Open Sauce"/>
              <a:cs typeface="Open Sauce"/>
              <a:sym typeface="Open Sauce"/>
            </a:endParaRPr>
          </a:p>
          <a:p>
            <a:pPr algn="l">
              <a:lnSpc>
                <a:spcPts val="3500"/>
              </a:lnSpc>
            </a:pPr>
            <a:r>
              <a:rPr lang="en-US" sz="2000" dirty="0">
                <a:solidFill>
                  <a:srgbClr val="191919"/>
                </a:solidFill>
                <a:latin typeface="Open Sauce"/>
                <a:ea typeface="Open Sauce"/>
                <a:cs typeface="Open Sauce"/>
                <a:sym typeface="Open Sauce"/>
              </a:rPr>
              <a:t> • </a:t>
            </a:r>
            <a:r>
              <a:rPr lang="en-US" sz="2000" b="1" dirty="0" err="1">
                <a:solidFill>
                  <a:srgbClr val="191919"/>
                </a:solidFill>
                <a:latin typeface="Open Sauce"/>
                <a:ea typeface="Open Sauce"/>
                <a:cs typeface="Open Sauce"/>
                <a:sym typeface="Open Sauce"/>
              </a:rPr>
              <a:t>Indice</a:t>
            </a:r>
            <a:r>
              <a:rPr lang="en-US" sz="2000" b="1" dirty="0">
                <a:solidFill>
                  <a:srgbClr val="191919"/>
                </a:solidFill>
                <a:latin typeface="Open Sauce"/>
                <a:ea typeface="Open Sauce"/>
                <a:cs typeface="Open Sauce"/>
                <a:sym typeface="Open Sauce"/>
              </a:rPr>
              <a:t> de </a:t>
            </a:r>
            <a:r>
              <a:rPr lang="en-US" sz="2000" b="1" dirty="0" err="1">
                <a:solidFill>
                  <a:srgbClr val="191919"/>
                </a:solidFill>
                <a:latin typeface="Open Sauce"/>
                <a:ea typeface="Open Sauce"/>
                <a:cs typeface="Open Sauce"/>
                <a:sym typeface="Open Sauce"/>
              </a:rPr>
              <a:t>vieillissement</a:t>
            </a:r>
            <a:r>
              <a:rPr lang="en-US" sz="2000" b="1" dirty="0">
                <a:solidFill>
                  <a:srgbClr val="191919"/>
                </a:solidFill>
                <a:latin typeface="Open Sauce"/>
                <a:ea typeface="Open Sauce"/>
                <a:cs typeface="Open Sauce"/>
                <a:sym typeface="Open Sauce"/>
              </a:rPr>
              <a:t> </a:t>
            </a:r>
            <a:r>
              <a:rPr lang="en-US" sz="2000" dirty="0">
                <a:solidFill>
                  <a:srgbClr val="191919"/>
                </a:solidFill>
                <a:latin typeface="Open Sauce"/>
                <a:ea typeface="Open Sauce"/>
                <a:cs typeface="Open Sauce"/>
                <a:sym typeface="Open Sauce"/>
              </a:rPr>
              <a:t>de la population </a:t>
            </a:r>
            <a:r>
              <a:rPr lang="en-US" sz="2000" dirty="0" err="1">
                <a:solidFill>
                  <a:srgbClr val="191919"/>
                </a:solidFill>
                <a:latin typeface="Open Sauce"/>
                <a:ea typeface="Open Sauce"/>
                <a:cs typeface="Open Sauce"/>
                <a:sym typeface="Open Sauce"/>
              </a:rPr>
              <a:t>élevé</a:t>
            </a:r>
            <a:r>
              <a:rPr lang="en-US" sz="2000" dirty="0">
                <a:solidFill>
                  <a:srgbClr val="191919"/>
                </a:solidFill>
                <a:latin typeface="Open Sauce"/>
                <a:ea typeface="Open Sauce"/>
                <a:cs typeface="Open Sauce"/>
                <a:sym typeface="Open Sauce"/>
              </a:rPr>
              <a:t> avec des </a:t>
            </a:r>
            <a:r>
              <a:rPr lang="en-US" sz="2000" dirty="0" err="1">
                <a:solidFill>
                  <a:srgbClr val="191919"/>
                </a:solidFill>
                <a:latin typeface="Open Sauce"/>
                <a:ea typeface="Open Sauce"/>
                <a:cs typeface="Open Sauce"/>
                <a:sym typeface="Open Sauce"/>
              </a:rPr>
              <a:t>disparités</a:t>
            </a:r>
            <a:r>
              <a:rPr lang="en-US" sz="2000" dirty="0">
                <a:solidFill>
                  <a:srgbClr val="191919"/>
                </a:solidFill>
                <a:latin typeface="Open Sauce"/>
                <a:ea typeface="Open Sauce"/>
                <a:cs typeface="Open Sauce"/>
                <a:sym typeface="Open Sauce"/>
              </a:rPr>
              <a:t> entre EPCI : En 2021, </a:t>
            </a:r>
            <a:r>
              <a:rPr lang="en-US" sz="2000" dirty="0" err="1">
                <a:solidFill>
                  <a:srgbClr val="191919"/>
                </a:solidFill>
                <a:latin typeface="Open Sauce"/>
                <a:ea typeface="Open Sauce"/>
                <a:cs typeface="Open Sauce"/>
                <a:sym typeface="Open Sauce"/>
              </a:rPr>
              <a:t>l’indice</a:t>
            </a:r>
            <a:r>
              <a:rPr lang="en-US" sz="2000" dirty="0">
                <a:solidFill>
                  <a:srgbClr val="191919"/>
                </a:solidFill>
                <a:latin typeface="Open Sauce"/>
                <a:ea typeface="Open Sauce"/>
                <a:cs typeface="Open Sauce"/>
                <a:sym typeface="Open Sauce"/>
              </a:rPr>
              <a:t> de </a:t>
            </a:r>
            <a:r>
              <a:rPr lang="en-US" sz="2000" dirty="0" err="1">
                <a:solidFill>
                  <a:srgbClr val="191919"/>
                </a:solidFill>
                <a:latin typeface="Open Sauce"/>
                <a:ea typeface="Open Sauce"/>
                <a:cs typeface="Open Sauce"/>
                <a:sym typeface="Open Sauce"/>
              </a:rPr>
              <a:t>vieillissement</a:t>
            </a:r>
            <a:r>
              <a:rPr lang="en-US" sz="2000" dirty="0">
                <a:solidFill>
                  <a:srgbClr val="191919"/>
                </a:solidFill>
                <a:latin typeface="Open Sauce"/>
                <a:ea typeface="Open Sauce"/>
                <a:cs typeface="Open Sauce"/>
                <a:sym typeface="Open Sauce"/>
              </a:rPr>
              <a:t> pour le Pays de </a:t>
            </a:r>
            <a:r>
              <a:rPr lang="en-US" sz="2000" dirty="0" err="1">
                <a:solidFill>
                  <a:srgbClr val="191919"/>
                </a:solidFill>
                <a:latin typeface="Open Sauce"/>
                <a:ea typeface="Open Sauce"/>
                <a:cs typeface="Open Sauce"/>
                <a:sym typeface="Open Sauce"/>
              </a:rPr>
              <a:t>Morlaix</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est</a:t>
            </a:r>
            <a:r>
              <a:rPr lang="en-US" sz="2000" dirty="0">
                <a:solidFill>
                  <a:srgbClr val="191919"/>
                </a:solidFill>
                <a:latin typeface="Open Sauce"/>
                <a:ea typeface="Open Sauce"/>
                <a:cs typeface="Open Sauce"/>
                <a:sym typeface="Open Sauce"/>
              </a:rPr>
              <a:t> de 114 </a:t>
            </a:r>
            <a:r>
              <a:rPr lang="en-US" sz="2000" dirty="0" err="1">
                <a:solidFill>
                  <a:srgbClr val="191919"/>
                </a:solidFill>
                <a:latin typeface="Open Sauce"/>
                <a:ea typeface="Open Sauce"/>
                <a:cs typeface="Open Sauce"/>
                <a:sym typeface="Open Sauce"/>
              </a:rPr>
              <a:t>personnes</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âgées</a:t>
            </a:r>
            <a:r>
              <a:rPr lang="en-US" sz="2000" dirty="0">
                <a:solidFill>
                  <a:srgbClr val="191919"/>
                </a:solidFill>
                <a:latin typeface="Open Sauce"/>
                <a:ea typeface="Open Sauce"/>
                <a:cs typeface="Open Sauce"/>
                <a:sym typeface="Open Sauce"/>
              </a:rPr>
              <a:t> de 65 </a:t>
            </a:r>
            <a:r>
              <a:rPr lang="en-US" sz="2000" dirty="0" err="1">
                <a:solidFill>
                  <a:srgbClr val="191919"/>
                </a:solidFill>
                <a:latin typeface="Open Sauce"/>
                <a:ea typeface="Open Sauce"/>
                <a:cs typeface="Open Sauce"/>
                <a:sym typeface="Open Sauce"/>
              </a:rPr>
              <a:t>ans</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ou</a:t>
            </a:r>
            <a:r>
              <a:rPr lang="en-US" sz="2000" dirty="0">
                <a:solidFill>
                  <a:srgbClr val="191919"/>
                </a:solidFill>
                <a:latin typeface="Open Sauce"/>
                <a:ea typeface="Open Sauce"/>
                <a:cs typeface="Open Sauce"/>
                <a:sym typeface="Open Sauce"/>
              </a:rPr>
              <a:t> plus pour 100 </a:t>
            </a:r>
            <a:r>
              <a:rPr lang="en-US" sz="2000" dirty="0" err="1">
                <a:solidFill>
                  <a:srgbClr val="191919"/>
                </a:solidFill>
                <a:latin typeface="Open Sauce"/>
                <a:ea typeface="Open Sauce"/>
                <a:cs typeface="Open Sauce"/>
                <a:sym typeface="Open Sauce"/>
              </a:rPr>
              <a:t>jeunes</a:t>
            </a:r>
            <a:r>
              <a:rPr lang="en-US" sz="2000" dirty="0">
                <a:solidFill>
                  <a:srgbClr val="191919"/>
                </a:solidFill>
                <a:latin typeface="Open Sauce"/>
                <a:ea typeface="Open Sauce"/>
                <a:cs typeface="Open Sauce"/>
                <a:sym typeface="Open Sauce"/>
              </a:rPr>
              <a:t> de </a:t>
            </a:r>
            <a:r>
              <a:rPr lang="en-US" sz="2000" dirty="0" err="1">
                <a:solidFill>
                  <a:srgbClr val="191919"/>
                </a:solidFill>
                <a:latin typeface="Open Sauce"/>
                <a:ea typeface="Open Sauce"/>
                <a:cs typeface="Open Sauce"/>
                <a:sym typeface="Open Sauce"/>
              </a:rPr>
              <a:t>moins</a:t>
            </a:r>
            <a:r>
              <a:rPr lang="en-US" sz="2000" dirty="0">
                <a:solidFill>
                  <a:srgbClr val="191919"/>
                </a:solidFill>
                <a:latin typeface="Open Sauce"/>
                <a:ea typeface="Open Sauce"/>
                <a:cs typeface="Open Sauce"/>
                <a:sym typeface="Open Sauce"/>
              </a:rPr>
              <a:t> de 20 ans. Cet </a:t>
            </a:r>
            <a:r>
              <a:rPr lang="en-US" sz="2000" dirty="0" err="1">
                <a:solidFill>
                  <a:srgbClr val="191919"/>
                </a:solidFill>
                <a:latin typeface="Open Sauce"/>
                <a:ea typeface="Open Sauce"/>
                <a:cs typeface="Open Sauce"/>
                <a:sym typeface="Open Sauce"/>
              </a:rPr>
              <a:t>indice</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est</a:t>
            </a:r>
            <a:r>
              <a:rPr lang="en-US" sz="2000" dirty="0">
                <a:solidFill>
                  <a:srgbClr val="191919"/>
                </a:solidFill>
                <a:latin typeface="Open Sauce"/>
                <a:ea typeface="Open Sauce"/>
                <a:cs typeface="Open Sauce"/>
                <a:sym typeface="Open Sauce"/>
              </a:rPr>
              <a:t> supérieur à </a:t>
            </a:r>
            <a:r>
              <a:rPr lang="en-US" sz="2000" dirty="0" err="1">
                <a:solidFill>
                  <a:srgbClr val="191919"/>
                </a:solidFill>
                <a:latin typeface="Open Sauce"/>
                <a:ea typeface="Open Sauce"/>
                <a:cs typeface="Open Sauce"/>
                <a:sym typeface="Open Sauce"/>
              </a:rPr>
              <a:t>celui</a:t>
            </a:r>
            <a:r>
              <a:rPr lang="en-US" sz="2000" dirty="0">
                <a:solidFill>
                  <a:srgbClr val="191919"/>
                </a:solidFill>
                <a:latin typeface="Open Sauce"/>
                <a:ea typeface="Open Sauce"/>
                <a:cs typeface="Open Sauce"/>
                <a:sym typeface="Open Sauce"/>
              </a:rPr>
              <a:t> du département (108), à la </a:t>
            </a:r>
            <a:r>
              <a:rPr lang="en-US" sz="2000" dirty="0" err="1">
                <a:solidFill>
                  <a:srgbClr val="191919"/>
                </a:solidFill>
                <a:latin typeface="Open Sauce"/>
                <a:ea typeface="Open Sauce"/>
                <a:cs typeface="Open Sauce"/>
                <a:sym typeface="Open Sauce"/>
              </a:rPr>
              <a:t>région</a:t>
            </a:r>
            <a:r>
              <a:rPr lang="en-US" sz="2000" dirty="0">
                <a:solidFill>
                  <a:srgbClr val="191919"/>
                </a:solidFill>
                <a:latin typeface="Open Sauce"/>
                <a:ea typeface="Open Sauce"/>
                <a:cs typeface="Open Sauce"/>
                <a:sym typeface="Open Sauce"/>
              </a:rPr>
              <a:t> (100)et </a:t>
            </a:r>
            <a:r>
              <a:rPr lang="en-US" sz="2000" dirty="0" err="1">
                <a:solidFill>
                  <a:srgbClr val="191919"/>
                </a:solidFill>
                <a:latin typeface="Open Sauce"/>
                <a:ea typeface="Open Sauce"/>
                <a:cs typeface="Open Sauce"/>
                <a:sym typeface="Open Sauce"/>
              </a:rPr>
              <a:t>celui</a:t>
            </a:r>
            <a:r>
              <a:rPr lang="en-US" sz="2000" dirty="0">
                <a:solidFill>
                  <a:srgbClr val="191919"/>
                </a:solidFill>
                <a:latin typeface="Open Sauce"/>
                <a:ea typeface="Open Sauce"/>
                <a:cs typeface="Open Sauce"/>
                <a:sym typeface="Open Sauce"/>
              </a:rPr>
              <a:t> de la France </a:t>
            </a:r>
            <a:r>
              <a:rPr lang="en-US" sz="2000" dirty="0" err="1">
                <a:solidFill>
                  <a:srgbClr val="191919"/>
                </a:solidFill>
                <a:latin typeface="Open Sauce"/>
                <a:ea typeface="Open Sauce"/>
                <a:cs typeface="Open Sauce"/>
                <a:sym typeface="Open Sauce"/>
              </a:rPr>
              <a:t>métropolitaine</a:t>
            </a:r>
            <a:r>
              <a:rPr lang="en-US" sz="2000" dirty="0">
                <a:solidFill>
                  <a:srgbClr val="191919"/>
                </a:solidFill>
                <a:latin typeface="Open Sauce"/>
                <a:ea typeface="Open Sauce"/>
                <a:cs typeface="Open Sauce"/>
                <a:sym typeface="Open Sauce"/>
              </a:rPr>
              <a:t> (84,3). </a:t>
            </a:r>
            <a:r>
              <a:rPr lang="en-US" sz="1000" dirty="0">
                <a:solidFill>
                  <a:srgbClr val="191919"/>
                </a:solidFill>
                <a:latin typeface="Open Sauce"/>
                <a:ea typeface="Open Sauce"/>
                <a:cs typeface="Open Sauce"/>
                <a:sym typeface="Open Sauce"/>
              </a:rPr>
              <a:t>(Observatoire des </a:t>
            </a:r>
            <a:r>
              <a:rPr lang="en-US" sz="1000" dirty="0" err="1">
                <a:solidFill>
                  <a:srgbClr val="191919"/>
                </a:solidFill>
                <a:latin typeface="Open Sauce"/>
                <a:ea typeface="Open Sauce"/>
                <a:cs typeface="Open Sauce"/>
                <a:sym typeface="Open Sauce"/>
              </a:rPr>
              <a:t>territoires</a:t>
            </a:r>
            <a:r>
              <a:rPr lang="en-US" sz="1000" dirty="0">
                <a:solidFill>
                  <a:srgbClr val="191919"/>
                </a:solidFill>
                <a:latin typeface="Open Sauce"/>
                <a:ea typeface="Open Sauce"/>
                <a:cs typeface="Open Sauce"/>
                <a:sym typeface="Open Sauce"/>
              </a:rPr>
              <a:t>)</a:t>
            </a:r>
          </a:p>
          <a:p>
            <a:pPr algn="l">
              <a:lnSpc>
                <a:spcPts val="3500"/>
              </a:lnSpc>
            </a:pPr>
            <a:endParaRPr lang="en-US" sz="2000" dirty="0">
              <a:solidFill>
                <a:srgbClr val="191919"/>
              </a:solidFill>
              <a:latin typeface="Open Sauce"/>
              <a:ea typeface="Open Sauce"/>
              <a:cs typeface="Open Sauce"/>
              <a:sym typeface="Open Sauce"/>
            </a:endParaRPr>
          </a:p>
          <a:p>
            <a:pPr algn="l">
              <a:lnSpc>
                <a:spcPts val="3500"/>
              </a:lnSpc>
            </a:pPr>
            <a:r>
              <a:rPr lang="en-US" sz="2000" dirty="0">
                <a:solidFill>
                  <a:srgbClr val="191919"/>
                </a:solidFill>
                <a:latin typeface="Open Sauce"/>
                <a:ea typeface="Open Sauce"/>
                <a:cs typeface="Open Sauce"/>
                <a:sym typeface="Open Sauce"/>
              </a:rPr>
              <a:t>• </a:t>
            </a:r>
            <a:r>
              <a:rPr lang="en-US" sz="2000" b="1" dirty="0">
                <a:solidFill>
                  <a:srgbClr val="191919"/>
                </a:solidFill>
                <a:latin typeface="Open Sauce"/>
                <a:ea typeface="Open Sauce"/>
                <a:cs typeface="Open Sauce"/>
                <a:sym typeface="Open Sauce"/>
              </a:rPr>
              <a:t>les ménages </a:t>
            </a:r>
            <a:r>
              <a:rPr lang="en-US" sz="2000" b="1" dirty="0" err="1">
                <a:solidFill>
                  <a:srgbClr val="191919"/>
                </a:solidFill>
                <a:latin typeface="Open Sauce"/>
                <a:ea typeface="Open Sauce"/>
                <a:cs typeface="Open Sauce"/>
                <a:sym typeface="Open Sauce"/>
              </a:rPr>
              <a:t>sont</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principalement</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constitués</a:t>
            </a:r>
            <a:r>
              <a:rPr lang="en-US" sz="2000" b="1" dirty="0">
                <a:solidFill>
                  <a:srgbClr val="191919"/>
                </a:solidFill>
                <a:latin typeface="Open Sauce"/>
                <a:ea typeface="Open Sauce"/>
                <a:cs typeface="Open Sauce"/>
                <a:sym typeface="Open Sauce"/>
              </a:rPr>
              <a:t> de ménages </a:t>
            </a:r>
            <a:r>
              <a:rPr lang="en-US" sz="2000" b="1" dirty="0" err="1">
                <a:solidFill>
                  <a:srgbClr val="191919"/>
                </a:solidFill>
                <a:latin typeface="Open Sauce"/>
                <a:ea typeface="Open Sauce"/>
                <a:cs typeface="Open Sauce"/>
                <a:sym typeface="Open Sauce"/>
              </a:rPr>
              <a:t>d’une</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seule</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personne</a:t>
            </a:r>
            <a:r>
              <a:rPr lang="en-US" sz="2000" b="1" dirty="0">
                <a:solidFill>
                  <a:srgbClr val="191919"/>
                </a:solidFill>
                <a:latin typeface="Open Sauce"/>
                <a:ea typeface="Open Sauce"/>
                <a:cs typeface="Open Sauce"/>
                <a:sym typeface="Open Sauce"/>
              </a:rPr>
              <a:t>; </a:t>
            </a:r>
          </a:p>
          <a:p>
            <a:pPr algn="l">
              <a:lnSpc>
                <a:spcPts val="3500"/>
              </a:lnSpc>
            </a:pPr>
            <a:endParaRPr lang="en-US" sz="2000" b="1" dirty="0">
              <a:solidFill>
                <a:srgbClr val="191919"/>
              </a:solidFill>
              <a:latin typeface="Open Sauce"/>
              <a:ea typeface="Open Sauce"/>
              <a:cs typeface="Open Sauce"/>
              <a:sym typeface="Open Sauce"/>
            </a:endParaRPr>
          </a:p>
          <a:p>
            <a:pPr marL="342900" indent="-342900" algn="l">
              <a:lnSpc>
                <a:spcPts val="3500"/>
              </a:lnSpc>
              <a:buFont typeface="Arial" panose="020B0604020202020204" pitchFamily="34" charset="0"/>
              <a:buChar char="•"/>
            </a:pPr>
            <a:r>
              <a:rPr lang="en-US" sz="2000" b="1" dirty="0">
                <a:solidFill>
                  <a:srgbClr val="191919"/>
                </a:solidFill>
                <a:latin typeface="Open Sauce"/>
                <a:ea typeface="Open Sauce"/>
                <a:cs typeface="Open Sauce"/>
                <a:sym typeface="Open Sauce"/>
              </a:rPr>
              <a:t>7,5 % des </a:t>
            </a:r>
            <a:r>
              <a:rPr lang="en-US" sz="2000" b="1" dirty="0" err="1">
                <a:solidFill>
                  <a:srgbClr val="191919"/>
                </a:solidFill>
                <a:latin typeface="Open Sauce"/>
                <a:ea typeface="Open Sauce"/>
                <a:cs typeface="Open Sauce"/>
                <a:sym typeface="Open Sauce"/>
              </a:rPr>
              <a:t>familles</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sont</a:t>
            </a:r>
            <a:r>
              <a:rPr lang="en-US" sz="2000" b="1" dirty="0">
                <a:solidFill>
                  <a:srgbClr val="191919"/>
                </a:solidFill>
                <a:latin typeface="Open Sauce"/>
                <a:ea typeface="Open Sauce"/>
                <a:cs typeface="Open Sauce"/>
                <a:sym typeface="Open Sauce"/>
              </a:rPr>
              <a:t> des </a:t>
            </a:r>
            <a:r>
              <a:rPr lang="en-US" sz="2000" b="1" dirty="0" err="1">
                <a:solidFill>
                  <a:srgbClr val="191919"/>
                </a:solidFill>
                <a:latin typeface="Open Sauce"/>
                <a:ea typeface="Open Sauce"/>
                <a:cs typeface="Open Sauce"/>
                <a:sym typeface="Open Sauce"/>
              </a:rPr>
              <a:t>familles</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monoparentales</a:t>
            </a:r>
            <a:r>
              <a:rPr lang="en-US" sz="2000" b="1" dirty="0">
                <a:solidFill>
                  <a:srgbClr val="191919"/>
                </a:solidFill>
                <a:latin typeface="Open Sauce"/>
                <a:ea typeface="Open Sauce"/>
                <a:cs typeface="Open Sauce"/>
                <a:sym typeface="Open Sauce"/>
              </a:rPr>
              <a:t> sur le Pays de </a:t>
            </a:r>
            <a:r>
              <a:rPr lang="en-US" sz="2000" b="1" dirty="0" err="1">
                <a:solidFill>
                  <a:srgbClr val="191919"/>
                </a:solidFill>
                <a:latin typeface="Open Sauce"/>
                <a:ea typeface="Open Sauce"/>
                <a:cs typeface="Open Sauce"/>
                <a:sym typeface="Open Sauce"/>
              </a:rPr>
              <a:t>Morlaix</a:t>
            </a:r>
            <a:r>
              <a:rPr lang="en-US" sz="2000" b="1" dirty="0">
                <a:solidFill>
                  <a:srgbClr val="191919"/>
                </a:solidFill>
                <a:latin typeface="Open Sauce"/>
                <a:ea typeface="Open Sauce"/>
                <a:cs typeface="Open Sauce"/>
                <a:sym typeface="Open Sauce"/>
              </a:rPr>
              <a:t>;</a:t>
            </a:r>
            <a:endParaRPr lang="en-US" sz="2500" dirty="0">
              <a:solidFill>
                <a:srgbClr val="191919"/>
              </a:solidFill>
              <a:latin typeface="Open Sauce"/>
              <a:ea typeface="Open Sauce"/>
              <a:cs typeface="Open Sauce"/>
              <a:sym typeface="Open Sauce"/>
            </a:endParaRPr>
          </a:p>
        </p:txBody>
      </p:sp>
      <p:sp>
        <p:nvSpPr>
          <p:cNvPr id="5" name="TextBox 5"/>
          <p:cNvSpPr txBox="1"/>
          <p:nvPr/>
        </p:nvSpPr>
        <p:spPr>
          <a:xfrm>
            <a:off x="9507073" y="5829300"/>
            <a:ext cx="8560112" cy="4001095"/>
          </a:xfrm>
          <a:prstGeom prst="rect">
            <a:avLst/>
          </a:prstGeom>
        </p:spPr>
        <p:txBody>
          <a:bodyPr lIns="0" tIns="0" rIns="0" bIns="0" rtlCol="0" anchor="t">
            <a:spAutoFit/>
          </a:bodyPr>
          <a:lstStyle/>
          <a:p>
            <a:pPr marL="539754" lvl="1" indent="-269877" algn="l">
              <a:lnSpc>
                <a:spcPts val="3500"/>
              </a:lnSpc>
              <a:buFont typeface="Arial"/>
              <a:buChar char="•"/>
            </a:pPr>
            <a:r>
              <a:rPr lang="en-US" sz="2000" b="1" dirty="0">
                <a:solidFill>
                  <a:srgbClr val="191919"/>
                </a:solidFill>
                <a:latin typeface="Open Sauce"/>
                <a:ea typeface="Open Sauce"/>
                <a:cs typeface="Open Sauce"/>
                <a:sym typeface="Open Sauce"/>
              </a:rPr>
              <a:t>Un </a:t>
            </a:r>
            <a:r>
              <a:rPr lang="en-US" sz="2000" b="1" dirty="0" err="1">
                <a:solidFill>
                  <a:srgbClr val="191919"/>
                </a:solidFill>
                <a:latin typeface="Open Sauce"/>
                <a:ea typeface="Open Sauce"/>
                <a:cs typeface="Open Sauce"/>
                <a:sym typeface="Open Sauce"/>
              </a:rPr>
              <a:t>taux</a:t>
            </a:r>
            <a:r>
              <a:rPr lang="en-US" sz="2000" b="1" dirty="0">
                <a:solidFill>
                  <a:srgbClr val="191919"/>
                </a:solidFill>
                <a:latin typeface="Open Sauce"/>
                <a:ea typeface="Open Sauce"/>
                <a:cs typeface="Open Sauce"/>
                <a:sym typeface="Open Sauce"/>
              </a:rPr>
              <a:t> de </a:t>
            </a:r>
            <a:r>
              <a:rPr lang="en-US" sz="2000" b="1" dirty="0" err="1">
                <a:solidFill>
                  <a:srgbClr val="191919"/>
                </a:solidFill>
                <a:latin typeface="Open Sauce"/>
                <a:ea typeface="Open Sauce"/>
                <a:cs typeface="Open Sauce"/>
                <a:sym typeface="Open Sauce"/>
              </a:rPr>
              <a:t>pauvreté</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élevé</a:t>
            </a:r>
            <a:r>
              <a:rPr lang="en-US" sz="2000" dirty="0">
                <a:solidFill>
                  <a:srgbClr val="191919"/>
                </a:solidFill>
                <a:latin typeface="Open Sauce"/>
                <a:ea typeface="Open Sauce"/>
                <a:cs typeface="Open Sauce"/>
                <a:sym typeface="Open Sauce"/>
              </a:rPr>
              <a:t> sur </a:t>
            </a:r>
            <a:r>
              <a:rPr lang="en-US" sz="2000" dirty="0" err="1">
                <a:solidFill>
                  <a:srgbClr val="191919"/>
                </a:solidFill>
                <a:latin typeface="Open Sauce"/>
                <a:ea typeface="Open Sauce"/>
                <a:cs typeface="Open Sauce"/>
                <a:sym typeface="Open Sauce"/>
              </a:rPr>
              <a:t>Morlaix</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communauté</a:t>
            </a:r>
            <a:r>
              <a:rPr lang="en-US" sz="2000" dirty="0">
                <a:solidFill>
                  <a:srgbClr val="191919"/>
                </a:solidFill>
                <a:latin typeface="Open Sauce"/>
                <a:ea typeface="Open Sauce"/>
                <a:cs typeface="Open Sauce"/>
                <a:sym typeface="Open Sauce"/>
              </a:rPr>
              <a:t> (12.3 %et </a:t>
            </a:r>
            <a:r>
              <a:rPr lang="en-US" sz="2000" dirty="0" err="1">
                <a:solidFill>
                  <a:srgbClr val="191919"/>
                </a:solidFill>
                <a:latin typeface="Open Sauce"/>
                <a:ea typeface="Open Sauce"/>
                <a:cs typeface="Open Sauce"/>
                <a:sym typeface="Open Sauce"/>
              </a:rPr>
              <a:t>Morlaix</a:t>
            </a:r>
            <a:r>
              <a:rPr lang="en-US" sz="2000" dirty="0">
                <a:solidFill>
                  <a:srgbClr val="191919"/>
                </a:solidFill>
                <a:latin typeface="Open Sauce"/>
                <a:ea typeface="Open Sauce"/>
                <a:cs typeface="Open Sauce"/>
                <a:sym typeface="Open Sauce"/>
              </a:rPr>
              <a:t> (19%) (France : 14.9%, </a:t>
            </a:r>
            <a:r>
              <a:rPr lang="en-US" sz="2000" dirty="0" err="1">
                <a:solidFill>
                  <a:srgbClr val="191919"/>
                </a:solidFill>
                <a:latin typeface="Open Sauce"/>
                <a:ea typeface="Open Sauce"/>
                <a:cs typeface="Open Sauce"/>
                <a:sym typeface="Open Sauce"/>
              </a:rPr>
              <a:t>Finistère</a:t>
            </a:r>
            <a:r>
              <a:rPr lang="en-US" sz="2000" dirty="0">
                <a:solidFill>
                  <a:srgbClr val="191919"/>
                </a:solidFill>
                <a:latin typeface="Open Sauce"/>
                <a:ea typeface="Open Sauce"/>
                <a:cs typeface="Open Sauce"/>
                <a:sym typeface="Open Sauce"/>
              </a:rPr>
              <a:t> :10.8</a:t>
            </a:r>
            <a:r>
              <a:rPr lang="en-US" sz="2000" b="1" dirty="0">
                <a:solidFill>
                  <a:srgbClr val="035D61"/>
                </a:solidFill>
                <a:latin typeface="Open Sauce Bold"/>
                <a:ea typeface="Open Sauce Bold"/>
                <a:cs typeface="Open Sauce Bold"/>
                <a:sym typeface="Open Sauce Bold"/>
              </a:rPr>
              <a:t> </a:t>
            </a:r>
            <a:r>
              <a:rPr lang="en-US" sz="2000" b="1" dirty="0">
                <a:solidFill>
                  <a:srgbClr val="191919"/>
                </a:solidFill>
                <a:latin typeface="Open Sauce Bold"/>
                <a:ea typeface="Open Sauce Bold"/>
                <a:cs typeface="Open Sauce Bold"/>
                <a:sym typeface="Open Sauce Bold"/>
              </a:rPr>
              <a:t>%) </a:t>
            </a:r>
          </a:p>
          <a:p>
            <a:pPr algn="l">
              <a:lnSpc>
                <a:spcPts val="3500"/>
              </a:lnSpc>
            </a:pPr>
            <a:endParaRPr lang="en-US" sz="2000" b="1" dirty="0">
              <a:solidFill>
                <a:srgbClr val="191919"/>
              </a:solidFill>
              <a:latin typeface="Open Sauce" panose="020B0604020202020204" charset="0"/>
              <a:ea typeface="Open Sauce Bold"/>
              <a:cs typeface="Open Sauce Bold"/>
              <a:sym typeface="Open Sauce Bold"/>
            </a:endParaRPr>
          </a:p>
          <a:p>
            <a:pPr algn="l">
              <a:lnSpc>
                <a:spcPts val="3500"/>
              </a:lnSpc>
            </a:pPr>
            <a:r>
              <a:rPr lang="en-US" sz="2000" dirty="0">
                <a:solidFill>
                  <a:srgbClr val="191919"/>
                </a:solidFill>
                <a:latin typeface="Open Sauce"/>
                <a:ea typeface="Open Sauce"/>
                <a:cs typeface="Open Sauce"/>
                <a:sym typeface="Open Sauce"/>
              </a:rPr>
              <a:t>• </a:t>
            </a:r>
            <a:r>
              <a:rPr lang="en-US" sz="2000" b="1" dirty="0">
                <a:solidFill>
                  <a:srgbClr val="191919"/>
                </a:solidFill>
                <a:latin typeface="Open Sauce"/>
                <a:ea typeface="Open Sauce"/>
                <a:cs typeface="Open Sauce"/>
                <a:sym typeface="Open Sauce"/>
              </a:rPr>
              <a:t>Un </a:t>
            </a:r>
            <a:r>
              <a:rPr lang="en-US" sz="2000" b="1" dirty="0" err="1">
                <a:solidFill>
                  <a:srgbClr val="191919"/>
                </a:solidFill>
                <a:latin typeface="Open Sauce"/>
                <a:ea typeface="Open Sauce"/>
                <a:cs typeface="Open Sauce"/>
                <a:sym typeface="Open Sauce"/>
              </a:rPr>
              <a:t>taux</a:t>
            </a:r>
            <a:r>
              <a:rPr lang="en-US" sz="2000" b="1" dirty="0">
                <a:solidFill>
                  <a:srgbClr val="191919"/>
                </a:solidFill>
                <a:latin typeface="Open Sauce"/>
                <a:ea typeface="Open Sauce"/>
                <a:cs typeface="Open Sauce"/>
                <a:sym typeface="Open Sauce"/>
              </a:rPr>
              <a:t> de </a:t>
            </a:r>
            <a:r>
              <a:rPr lang="en-US" sz="2000" b="1" dirty="0" err="1">
                <a:solidFill>
                  <a:srgbClr val="191919"/>
                </a:solidFill>
                <a:latin typeface="Open Sauce"/>
                <a:ea typeface="Open Sauce"/>
                <a:cs typeface="Open Sauce"/>
                <a:sym typeface="Open Sauce"/>
              </a:rPr>
              <a:t>chômage</a:t>
            </a:r>
            <a:r>
              <a:rPr lang="en-US" sz="2000" b="1" dirty="0">
                <a:solidFill>
                  <a:srgbClr val="191919"/>
                </a:solidFill>
                <a:latin typeface="Open Sauce"/>
                <a:ea typeface="Open Sauce"/>
                <a:cs typeface="Open Sauce"/>
                <a:sym typeface="Open Sauce"/>
              </a:rPr>
              <a:t> sur le </a:t>
            </a:r>
            <a:r>
              <a:rPr lang="en-US" sz="2000" b="1" dirty="0" err="1">
                <a:solidFill>
                  <a:srgbClr val="191919"/>
                </a:solidFill>
                <a:latin typeface="Open Sauce"/>
                <a:ea typeface="Open Sauce"/>
                <a:cs typeface="Open Sauce"/>
                <a:sym typeface="Open Sauce"/>
              </a:rPr>
              <a:t>bassin</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d’emploi</a:t>
            </a:r>
            <a:r>
              <a:rPr lang="en-US" sz="2000" b="1" dirty="0">
                <a:solidFill>
                  <a:srgbClr val="191919"/>
                </a:solidFill>
                <a:latin typeface="Open Sauce"/>
                <a:ea typeface="Open Sauce"/>
                <a:cs typeface="Open Sauce"/>
                <a:sym typeface="Open Sauce"/>
              </a:rPr>
              <a:t> à 6,1% (</a:t>
            </a:r>
            <a:r>
              <a:rPr lang="en-US" sz="2000" dirty="0">
                <a:solidFill>
                  <a:srgbClr val="191919"/>
                </a:solidFill>
                <a:latin typeface="Open Sauce"/>
                <a:ea typeface="Open Sauce"/>
                <a:cs typeface="Open Sauce"/>
                <a:sym typeface="Open Sauce"/>
              </a:rPr>
              <a:t>7,4% </a:t>
            </a:r>
            <a:r>
              <a:rPr lang="en-US" sz="2000" dirty="0" err="1">
                <a:solidFill>
                  <a:srgbClr val="191919"/>
                </a:solidFill>
                <a:latin typeface="Open Sauce"/>
                <a:ea typeface="Open Sauce"/>
                <a:cs typeface="Open Sauce"/>
                <a:sym typeface="Open Sauce"/>
              </a:rPr>
              <a:t>en</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france</a:t>
            </a:r>
            <a:r>
              <a:rPr lang="en-US" sz="2000" dirty="0">
                <a:solidFill>
                  <a:srgbClr val="191919"/>
                </a:solidFill>
                <a:latin typeface="Open Sauce"/>
                <a:ea typeface="Open Sauce"/>
                <a:cs typeface="Open Sauce"/>
                <a:sym typeface="Open Sauce"/>
              </a:rPr>
              <a:t>)</a:t>
            </a:r>
          </a:p>
          <a:p>
            <a:pPr algn="l">
              <a:lnSpc>
                <a:spcPts val="3500"/>
              </a:lnSpc>
            </a:pPr>
            <a:endParaRPr lang="en-US" sz="2000" dirty="0">
              <a:solidFill>
                <a:srgbClr val="191919"/>
              </a:solidFill>
              <a:latin typeface="Open Sauce"/>
              <a:ea typeface="Open Sauce"/>
              <a:cs typeface="Open Sauce"/>
              <a:sym typeface="Open Sauce"/>
            </a:endParaRPr>
          </a:p>
          <a:p>
            <a:pPr algn="l">
              <a:lnSpc>
                <a:spcPts val="3500"/>
              </a:lnSpc>
            </a:pPr>
            <a:r>
              <a:rPr lang="en-US" sz="2000" dirty="0">
                <a:solidFill>
                  <a:srgbClr val="191919"/>
                </a:solidFill>
                <a:latin typeface="Open Sauce"/>
                <a:ea typeface="Open Sauce"/>
                <a:cs typeface="Open Sauce"/>
                <a:sym typeface="Open Sauce"/>
              </a:rPr>
              <a:t>•</a:t>
            </a:r>
            <a:r>
              <a:rPr lang="en-US" sz="2000" b="1" dirty="0">
                <a:solidFill>
                  <a:srgbClr val="191919"/>
                </a:solidFill>
                <a:latin typeface="Open Sauce"/>
                <a:ea typeface="Open Sauce"/>
                <a:cs typeface="Open Sauce"/>
                <a:sym typeface="Open Sauce"/>
              </a:rPr>
              <a:t>Un </a:t>
            </a:r>
            <a:r>
              <a:rPr lang="en-US" sz="2000" b="1" dirty="0" err="1">
                <a:solidFill>
                  <a:srgbClr val="191919"/>
                </a:solidFill>
                <a:latin typeface="Open Sauce"/>
                <a:ea typeface="Open Sauce"/>
                <a:cs typeface="Open Sauce"/>
                <a:sym typeface="Open Sauce"/>
              </a:rPr>
              <a:t>territoire</a:t>
            </a:r>
            <a:r>
              <a:rPr lang="en-US" sz="2000" b="1" dirty="0">
                <a:solidFill>
                  <a:srgbClr val="191919"/>
                </a:solidFill>
                <a:latin typeface="Open Sauce"/>
                <a:ea typeface="Open Sauce"/>
                <a:cs typeface="Open Sauce"/>
                <a:sym typeface="Open Sauce"/>
              </a:rPr>
              <a:t> de </a:t>
            </a:r>
            <a:r>
              <a:rPr lang="en-US" sz="2000" b="1" dirty="0" err="1">
                <a:solidFill>
                  <a:srgbClr val="191919"/>
                </a:solidFill>
                <a:latin typeface="Open Sauce"/>
                <a:ea typeface="Open Sauce"/>
                <a:cs typeface="Open Sauce"/>
                <a:sym typeface="Open Sauce"/>
              </a:rPr>
              <a:t>logement</a:t>
            </a:r>
            <a:r>
              <a:rPr lang="en-US" sz="2000" b="1" dirty="0">
                <a:solidFill>
                  <a:srgbClr val="191919"/>
                </a:solidFill>
                <a:latin typeface="Open Sauce"/>
                <a:ea typeface="Open Sauce"/>
                <a:cs typeface="Open Sauce"/>
                <a:sym typeface="Open Sauce"/>
              </a:rPr>
              <a:t> </a:t>
            </a:r>
            <a:r>
              <a:rPr lang="en-US" sz="2000" b="1" dirty="0" err="1">
                <a:solidFill>
                  <a:srgbClr val="191919"/>
                </a:solidFill>
                <a:latin typeface="Open Sauce"/>
                <a:ea typeface="Open Sauce"/>
                <a:cs typeface="Open Sauce"/>
                <a:sym typeface="Open Sauce"/>
              </a:rPr>
              <a:t>secondaire</a:t>
            </a:r>
            <a:r>
              <a:rPr lang="en-US" sz="2000" b="1" dirty="0">
                <a:solidFill>
                  <a:srgbClr val="191919"/>
                </a:solidFill>
                <a:latin typeface="Open Sauce"/>
                <a:ea typeface="Open Sauce"/>
                <a:cs typeface="Open Sauce"/>
                <a:sym typeface="Open Sauce"/>
              </a:rPr>
              <a:t> </a:t>
            </a:r>
            <a:r>
              <a:rPr lang="en-US" sz="2000" dirty="0">
                <a:solidFill>
                  <a:srgbClr val="191919"/>
                </a:solidFill>
                <a:latin typeface="Open Sauce"/>
                <a:ea typeface="Open Sauce"/>
                <a:cs typeface="Open Sauce"/>
                <a:sym typeface="Open Sauce"/>
              </a:rPr>
              <a:t>: La part de </a:t>
            </a:r>
            <a:r>
              <a:rPr lang="en-US" sz="2000" dirty="0" err="1">
                <a:solidFill>
                  <a:srgbClr val="191919"/>
                </a:solidFill>
                <a:latin typeface="Open Sauce"/>
                <a:ea typeface="Open Sauce"/>
                <a:cs typeface="Open Sauce"/>
                <a:sym typeface="Open Sauce"/>
              </a:rPr>
              <a:t>logements</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secondaires</a:t>
            </a:r>
            <a:r>
              <a:rPr lang="en-US" sz="2000" dirty="0">
                <a:solidFill>
                  <a:srgbClr val="191919"/>
                </a:solidFill>
                <a:latin typeface="Open Sauce"/>
                <a:ea typeface="Open Sauce"/>
                <a:cs typeface="Open Sauce"/>
                <a:sym typeface="Open Sauce"/>
              </a:rPr>
              <a:t>, </a:t>
            </a:r>
            <a:r>
              <a:rPr lang="en-US" sz="2000" dirty="0" err="1">
                <a:solidFill>
                  <a:srgbClr val="191919"/>
                </a:solidFill>
                <a:latin typeface="Open Sauce"/>
                <a:ea typeface="Open Sauce"/>
                <a:cs typeface="Open Sauce"/>
                <a:sym typeface="Open Sauce"/>
              </a:rPr>
              <a:t>elle</a:t>
            </a:r>
            <a:r>
              <a:rPr lang="en-US" sz="2000" dirty="0">
                <a:solidFill>
                  <a:srgbClr val="191919"/>
                </a:solidFill>
                <a:latin typeface="Open Sauce"/>
                <a:ea typeface="Open Sauce"/>
                <a:cs typeface="Open Sauce"/>
                <a:sym typeface="Open Sauce"/>
              </a:rPr>
              <a:t>, a </a:t>
            </a:r>
            <a:r>
              <a:rPr lang="en-US" sz="2000" dirty="0" err="1">
                <a:solidFill>
                  <a:srgbClr val="191919"/>
                </a:solidFill>
                <a:latin typeface="Open Sauce"/>
                <a:ea typeface="Open Sauce"/>
                <a:cs typeface="Open Sauce"/>
                <a:sym typeface="Open Sauce"/>
              </a:rPr>
              <a:t>augmenté</a:t>
            </a:r>
            <a:r>
              <a:rPr lang="en-US" sz="2000" dirty="0">
                <a:solidFill>
                  <a:srgbClr val="191919"/>
                </a:solidFill>
                <a:latin typeface="Open Sauce"/>
                <a:ea typeface="Open Sauce"/>
                <a:cs typeface="Open Sauce"/>
                <a:sym typeface="Open Sauce"/>
              </a:rPr>
              <a:t>, passant de 11,2% à 14,5%. </a:t>
            </a:r>
          </a:p>
          <a:p>
            <a:pPr algn="l">
              <a:lnSpc>
                <a:spcPts val="3500"/>
              </a:lnSpc>
            </a:pPr>
            <a:endParaRPr lang="en-US" sz="2500" dirty="0">
              <a:solidFill>
                <a:srgbClr val="191919"/>
              </a:solidFill>
              <a:latin typeface="Open Sauce"/>
              <a:ea typeface="Open Sauce"/>
              <a:cs typeface="Open Sauce"/>
              <a:sym typeface="Open Sauc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ASPECTS GENERAUX </a:t>
            </a:r>
          </a:p>
        </p:txBody>
      </p:sp>
      <p:sp>
        <p:nvSpPr>
          <p:cNvPr id="3" name="TextBox 3"/>
          <p:cNvSpPr txBox="1"/>
          <p:nvPr/>
        </p:nvSpPr>
        <p:spPr>
          <a:xfrm>
            <a:off x="815680" y="2171700"/>
            <a:ext cx="9149348" cy="7750455"/>
          </a:xfrm>
          <a:prstGeom prst="rect">
            <a:avLst/>
          </a:prstGeom>
        </p:spPr>
        <p:txBody>
          <a:bodyPr wrap="square" lIns="0" tIns="0" rIns="0" bIns="0" rtlCol="0" anchor="t">
            <a:spAutoFit/>
          </a:bodyPr>
          <a:lstStyle/>
          <a:p>
            <a:pPr marL="551376" lvl="1" indent="-275688" algn="l">
              <a:lnSpc>
                <a:spcPts val="3805"/>
              </a:lnSpc>
              <a:buFont typeface="Arial"/>
              <a:buChar char="•"/>
            </a:pPr>
            <a:r>
              <a:rPr lang="en-US" sz="2553" b="1" spc="40" dirty="0">
                <a:solidFill>
                  <a:srgbClr val="035D61"/>
                </a:solidFill>
                <a:latin typeface="Open Sauce Bold"/>
                <a:ea typeface="Open Sauce Bold"/>
                <a:cs typeface="Open Sauce Bold"/>
                <a:sym typeface="Open Sauce Bold"/>
              </a:rPr>
              <a:t>Etat de santé de la population : </a:t>
            </a:r>
          </a:p>
          <a:p>
            <a:pPr algn="l">
              <a:lnSpc>
                <a:spcPts val="3805"/>
              </a:lnSpc>
            </a:pPr>
            <a:endParaRPr lang="en-US" sz="2553" b="1" spc="40" dirty="0">
              <a:solidFill>
                <a:srgbClr val="035D61"/>
              </a:solidFill>
              <a:latin typeface="Open Sauce Bold"/>
              <a:ea typeface="Open Sauce Bold"/>
              <a:cs typeface="Open Sauce Bold"/>
              <a:sym typeface="Open Sauce Bold"/>
            </a:endParaRPr>
          </a:p>
          <a:p>
            <a:pPr algn="l">
              <a:lnSpc>
                <a:spcPts val="3805"/>
              </a:lnSpc>
            </a:pPr>
            <a:r>
              <a:rPr lang="fr-FR" sz="2000" b="1" spc="40" dirty="0">
                <a:solidFill>
                  <a:srgbClr val="191919"/>
                </a:solidFill>
                <a:latin typeface="Open Sauce"/>
                <a:ea typeface="Open Sauce"/>
                <a:cs typeface="Open Sauce"/>
                <a:sym typeface="Open Sauce"/>
              </a:rPr>
              <a:t>Les taux de mortalité générale, prématurée et prématurée évitable </a:t>
            </a:r>
            <a:r>
              <a:rPr lang="fr-FR" sz="2000" spc="40" dirty="0">
                <a:solidFill>
                  <a:srgbClr val="191919"/>
                </a:solidFill>
                <a:latin typeface="Open Sauce"/>
                <a:ea typeface="Open Sauce"/>
                <a:cs typeface="Open Sauce"/>
                <a:sym typeface="Open Sauce"/>
              </a:rPr>
              <a:t>au sein du Pays de Morlaix sont supérieurs aux taux observés sur la région, qui présente, elle-même des taux significativement supérieurs au niveau national. </a:t>
            </a:r>
            <a:endParaRPr lang="en-US" sz="2000" spc="40" dirty="0">
              <a:solidFill>
                <a:srgbClr val="191919"/>
              </a:solidFill>
              <a:latin typeface="Open Sauce"/>
              <a:ea typeface="Open Sauce"/>
              <a:cs typeface="Open Sauce"/>
              <a:sym typeface="Open Sauce"/>
            </a:endParaRPr>
          </a:p>
          <a:p>
            <a:pPr algn="l">
              <a:lnSpc>
                <a:spcPts val="3805"/>
              </a:lnSpc>
            </a:pPr>
            <a:r>
              <a:rPr lang="en-US" sz="2000" spc="40" dirty="0">
                <a:solidFill>
                  <a:srgbClr val="191919"/>
                </a:solidFill>
                <a:latin typeface="Open Sauce"/>
                <a:ea typeface="Open Sauce"/>
                <a:cs typeface="Open Sauce"/>
                <a:sym typeface="Open Sauce"/>
              </a:rPr>
              <a:t>Sur la </a:t>
            </a:r>
            <a:r>
              <a:rPr lang="en-US" sz="2000" spc="40" dirty="0" err="1">
                <a:solidFill>
                  <a:srgbClr val="191919"/>
                </a:solidFill>
                <a:latin typeface="Open Sauce"/>
                <a:ea typeface="Open Sauce"/>
                <a:cs typeface="Open Sauce"/>
                <a:sym typeface="Open Sauce"/>
              </a:rPr>
              <a:t>période</a:t>
            </a:r>
            <a:r>
              <a:rPr lang="en-US" sz="2000" spc="40" dirty="0">
                <a:solidFill>
                  <a:srgbClr val="191919"/>
                </a:solidFill>
                <a:latin typeface="Open Sauce"/>
                <a:ea typeface="Open Sauce"/>
                <a:cs typeface="Open Sauce"/>
                <a:sym typeface="Open Sauce"/>
              </a:rPr>
              <a:t> 2019-2021, </a:t>
            </a:r>
            <a:r>
              <a:rPr lang="en-US" sz="2000" spc="40" dirty="0" err="1">
                <a:solidFill>
                  <a:srgbClr val="191919"/>
                </a:solidFill>
                <a:latin typeface="Open Sauce"/>
                <a:ea typeface="Open Sauce"/>
                <a:cs typeface="Open Sauce"/>
                <a:sym typeface="Open Sauce"/>
              </a:rPr>
              <a:t>l’analyse</a:t>
            </a:r>
            <a:r>
              <a:rPr lang="en-US" sz="2000" spc="40" dirty="0">
                <a:solidFill>
                  <a:srgbClr val="191919"/>
                </a:solidFill>
                <a:latin typeface="Open Sauce"/>
                <a:ea typeface="Open Sauce"/>
                <a:cs typeface="Open Sauce"/>
                <a:sym typeface="Open Sauce"/>
              </a:rPr>
              <a:t> des indices </a:t>
            </a:r>
            <a:r>
              <a:rPr lang="en-US" sz="2000" spc="40" dirty="0" err="1">
                <a:solidFill>
                  <a:srgbClr val="191919"/>
                </a:solidFill>
                <a:latin typeface="Open Sauce"/>
                <a:ea typeface="Open Sauce"/>
                <a:cs typeface="Open Sauce"/>
                <a:sym typeface="Open Sauce"/>
              </a:rPr>
              <a:t>comparatifs</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mortalité</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liée</a:t>
            </a:r>
            <a:r>
              <a:rPr lang="en-US" sz="2000" spc="40" dirty="0">
                <a:solidFill>
                  <a:srgbClr val="191919"/>
                </a:solidFill>
                <a:latin typeface="Open Sauce"/>
                <a:ea typeface="Open Sauce"/>
                <a:cs typeface="Open Sauce"/>
                <a:sym typeface="Open Sauce"/>
              </a:rPr>
              <a:t> à </a:t>
            </a:r>
            <a:r>
              <a:rPr lang="en-US" sz="2000" spc="40" dirty="0" err="1">
                <a:solidFill>
                  <a:srgbClr val="191919"/>
                </a:solidFill>
                <a:latin typeface="Open Sauce"/>
                <a:ea typeface="Open Sauce"/>
                <a:cs typeface="Open Sauce"/>
                <a:sym typeface="Open Sauce"/>
              </a:rPr>
              <a:t>l’alcool</a:t>
            </a:r>
            <a:r>
              <a:rPr lang="en-US" sz="2000" spc="40" dirty="0">
                <a:solidFill>
                  <a:srgbClr val="191919"/>
                </a:solidFill>
                <a:latin typeface="Open Sauce"/>
                <a:ea typeface="Open Sauce"/>
                <a:cs typeface="Open Sauce"/>
                <a:sym typeface="Open Sauce"/>
              </a:rPr>
              <a:t>, au </a:t>
            </a:r>
            <a:r>
              <a:rPr lang="en-US" sz="2000" spc="40" dirty="0" err="1">
                <a:solidFill>
                  <a:srgbClr val="191919"/>
                </a:solidFill>
                <a:latin typeface="Open Sauce"/>
                <a:ea typeface="Open Sauce"/>
                <a:cs typeface="Open Sauce"/>
                <a:sym typeface="Open Sauce"/>
              </a:rPr>
              <a:t>tabac</a:t>
            </a:r>
            <a:r>
              <a:rPr lang="en-US" sz="2000" spc="40" dirty="0">
                <a:solidFill>
                  <a:srgbClr val="191919"/>
                </a:solidFill>
                <a:latin typeface="Open Sauce"/>
                <a:ea typeface="Open Sauce"/>
                <a:cs typeface="Open Sauce"/>
                <a:sym typeface="Open Sauce"/>
              </a:rPr>
              <a:t>, au suicide,  du Pays de </a:t>
            </a:r>
            <a:r>
              <a:rPr lang="en-US" sz="2000" spc="40" dirty="0" err="1">
                <a:solidFill>
                  <a:srgbClr val="191919"/>
                </a:solidFill>
                <a:latin typeface="Open Sauce"/>
                <a:ea typeface="Open Sauce"/>
                <a:cs typeface="Open Sauce"/>
                <a:sym typeface="Open Sauce"/>
              </a:rPr>
              <a:t>Morlaix</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indique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une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surmortalité</a:t>
            </a:r>
            <a:r>
              <a:rPr lang="en-US" sz="2000" spc="40" dirty="0">
                <a:solidFill>
                  <a:srgbClr val="191919"/>
                </a:solidFill>
                <a:latin typeface="Open Sauce"/>
                <a:ea typeface="Open Sauce"/>
                <a:cs typeface="Open Sauce"/>
                <a:sym typeface="Open Sauce"/>
              </a:rPr>
              <a:t> sur le </a:t>
            </a:r>
            <a:r>
              <a:rPr lang="en-US" sz="2000" spc="40" dirty="0" err="1">
                <a:solidFill>
                  <a:srgbClr val="191919"/>
                </a:solidFill>
                <a:latin typeface="Open Sauce"/>
                <a:ea typeface="Open Sauce"/>
                <a:cs typeface="Open Sauce"/>
                <a:sym typeface="Open Sauce"/>
              </a:rPr>
              <a:t>territoire</a:t>
            </a:r>
            <a:r>
              <a:rPr lang="en-US" sz="2000" spc="40" dirty="0">
                <a:solidFill>
                  <a:srgbClr val="191919"/>
                </a:solidFill>
                <a:latin typeface="Open Sauce"/>
                <a:ea typeface="Open Sauce"/>
                <a:cs typeface="Open Sauce"/>
                <a:sym typeface="Open Sauce"/>
              </a:rPr>
              <a:t> par rapport à la France </a:t>
            </a:r>
            <a:r>
              <a:rPr lang="en-US" sz="2000" spc="40" dirty="0" err="1">
                <a:solidFill>
                  <a:srgbClr val="191919"/>
                </a:solidFill>
                <a:latin typeface="Open Sauce"/>
                <a:ea typeface="Open Sauce"/>
                <a:cs typeface="Open Sauce"/>
                <a:sym typeface="Open Sauce"/>
              </a:rPr>
              <a:t>métropolitaine</a:t>
            </a:r>
            <a:r>
              <a:rPr lang="en-US" sz="2000" spc="40" dirty="0">
                <a:solidFill>
                  <a:srgbClr val="191919"/>
                </a:solidFill>
                <a:latin typeface="Open Sauce"/>
                <a:ea typeface="Open Sauce"/>
                <a:cs typeface="Open Sauce"/>
                <a:sym typeface="Open Sauce"/>
              </a:rPr>
              <a:t>. </a:t>
            </a:r>
            <a:r>
              <a:rPr lang="en-US" sz="1000" spc="40" dirty="0">
                <a:solidFill>
                  <a:srgbClr val="191919"/>
                </a:solidFill>
                <a:latin typeface="Open Sauce"/>
                <a:ea typeface="Open Sauce"/>
                <a:cs typeface="Open Sauce"/>
                <a:sym typeface="Open Sauce"/>
              </a:rPr>
              <a:t>(Atlas des </a:t>
            </a:r>
            <a:r>
              <a:rPr lang="en-US" sz="1000" spc="40" dirty="0" err="1">
                <a:solidFill>
                  <a:srgbClr val="191919"/>
                </a:solidFill>
                <a:latin typeface="Open Sauce"/>
                <a:ea typeface="Open Sauce"/>
                <a:cs typeface="Open Sauce"/>
                <a:sym typeface="Open Sauce"/>
              </a:rPr>
              <a:t>mortalités</a:t>
            </a:r>
            <a:r>
              <a:rPr lang="en-US" sz="1000" spc="40" dirty="0">
                <a:solidFill>
                  <a:srgbClr val="191919"/>
                </a:solidFill>
                <a:latin typeface="Open Sauce"/>
                <a:ea typeface="Open Sauce"/>
                <a:cs typeface="Open Sauce"/>
                <a:sym typeface="Open Sauce"/>
              </a:rPr>
              <a:t> 2024)</a:t>
            </a:r>
          </a:p>
          <a:p>
            <a:pPr algn="l">
              <a:lnSpc>
                <a:spcPts val="3805"/>
              </a:lnSpc>
            </a:pPr>
            <a:endParaRPr lang="en-US" sz="2000" spc="40" dirty="0">
              <a:solidFill>
                <a:srgbClr val="191919"/>
              </a:solidFill>
              <a:latin typeface="Open Sauce"/>
              <a:ea typeface="Open Sauce"/>
              <a:cs typeface="Open Sauce"/>
              <a:sym typeface="Open Sauce"/>
            </a:endParaRPr>
          </a:p>
          <a:p>
            <a:pPr algn="l">
              <a:lnSpc>
                <a:spcPts val="3805"/>
              </a:lnSpc>
            </a:pPr>
            <a:r>
              <a:rPr lang="en-US" sz="2000" b="1" spc="40" dirty="0">
                <a:solidFill>
                  <a:srgbClr val="191919"/>
                </a:solidFill>
                <a:latin typeface="Open Sauce"/>
                <a:ea typeface="Open Sauce"/>
                <a:cs typeface="Open Sauce"/>
                <a:sym typeface="Open Sauce"/>
              </a:rPr>
              <a:t>Les pathologies </a:t>
            </a:r>
            <a:r>
              <a:rPr lang="en-US" sz="2000" b="1" spc="40" dirty="0" err="1">
                <a:solidFill>
                  <a:srgbClr val="191919"/>
                </a:solidFill>
                <a:latin typeface="Open Sauce"/>
                <a:ea typeface="Open Sauce"/>
                <a:cs typeface="Open Sauce"/>
                <a:sym typeface="Open Sauce"/>
              </a:rPr>
              <a:t>rencontrées</a:t>
            </a:r>
            <a:r>
              <a:rPr lang="en-US" sz="2000" b="1" spc="40" dirty="0">
                <a:solidFill>
                  <a:srgbClr val="191919"/>
                </a:solidFill>
                <a:latin typeface="Open Sauce"/>
                <a:ea typeface="Open Sauce"/>
                <a:cs typeface="Open Sauce"/>
                <a:sym typeface="Open Sauce"/>
              </a:rPr>
              <a:t> les plus </a:t>
            </a:r>
            <a:r>
              <a:rPr lang="en-US" sz="2000" b="1" spc="40" dirty="0" err="1">
                <a:solidFill>
                  <a:srgbClr val="191919"/>
                </a:solidFill>
                <a:latin typeface="Open Sauce"/>
                <a:ea typeface="Open Sauce"/>
                <a:cs typeface="Open Sauce"/>
                <a:sym typeface="Open Sauce"/>
              </a:rPr>
              <a:t>fréquemment</a:t>
            </a:r>
            <a:r>
              <a:rPr lang="en-US" sz="2000" b="1" spc="40" dirty="0">
                <a:solidFill>
                  <a:srgbClr val="191919"/>
                </a:solidFill>
                <a:latin typeface="Open Sauce"/>
                <a:ea typeface="Open Sauce"/>
                <a:cs typeface="Open Sauce"/>
                <a:sym typeface="Open Sauce"/>
              </a:rPr>
              <a:t> sur le </a:t>
            </a:r>
            <a:r>
              <a:rPr lang="en-US" sz="2000" b="1" spc="40" dirty="0" err="1">
                <a:solidFill>
                  <a:srgbClr val="191919"/>
                </a:solidFill>
                <a:latin typeface="Open Sauce"/>
                <a:ea typeface="Open Sauce"/>
                <a:cs typeface="Open Sauce"/>
                <a:sym typeface="Open Sauce"/>
              </a:rPr>
              <a:t>territoire</a:t>
            </a:r>
            <a:r>
              <a:rPr lang="en-US" sz="2000" b="1" spc="40" dirty="0">
                <a:solidFill>
                  <a:srgbClr val="191919"/>
                </a:solidFill>
                <a:latin typeface="Open Sauce"/>
                <a:ea typeface="Open Sauce"/>
                <a:cs typeface="Open Sauce"/>
                <a:sym typeface="Open Sauce"/>
              </a:rPr>
              <a:t> </a:t>
            </a:r>
            <a:r>
              <a:rPr lang="en-US" sz="2000" b="1" spc="40" dirty="0" err="1">
                <a:solidFill>
                  <a:srgbClr val="191919"/>
                </a:solidFill>
                <a:latin typeface="Open Sauce"/>
                <a:ea typeface="Open Sauce"/>
                <a:cs typeface="Open Sauce"/>
                <a:sym typeface="Open Sauce"/>
              </a:rPr>
              <a:t>sont</a:t>
            </a:r>
            <a:r>
              <a:rPr lang="en-US" sz="2000" b="1" spc="40" dirty="0">
                <a:solidFill>
                  <a:srgbClr val="191919"/>
                </a:solidFill>
                <a:latin typeface="Open Sauce"/>
                <a:ea typeface="Open Sauce"/>
                <a:cs typeface="Open Sauce"/>
                <a:sym typeface="Open Sauce"/>
              </a:rPr>
              <a:t> </a:t>
            </a:r>
            <a:r>
              <a:rPr lang="en-US" sz="2000" spc="40" dirty="0">
                <a:solidFill>
                  <a:srgbClr val="191919"/>
                </a:solidFill>
                <a:latin typeface="Open Sauce"/>
                <a:ea typeface="Open Sauce"/>
                <a:cs typeface="Open Sauce"/>
                <a:sym typeface="Open Sauce"/>
              </a:rPr>
              <a:t>: les cancers, les affections </a:t>
            </a:r>
            <a:r>
              <a:rPr lang="en-US" sz="2000" spc="40" dirty="0" err="1">
                <a:solidFill>
                  <a:srgbClr val="191919"/>
                </a:solidFill>
                <a:latin typeface="Open Sauce"/>
                <a:ea typeface="Open Sauce"/>
                <a:cs typeface="Open Sauce"/>
                <a:sym typeface="Open Sauce"/>
              </a:rPr>
              <a:t>psychiatriques</a:t>
            </a:r>
            <a:r>
              <a:rPr lang="en-US" sz="2000" spc="40" dirty="0">
                <a:solidFill>
                  <a:srgbClr val="191919"/>
                </a:solidFill>
                <a:latin typeface="Open Sauce"/>
                <a:ea typeface="Open Sauce"/>
                <a:cs typeface="Open Sauce"/>
                <a:sym typeface="Open Sauce"/>
              </a:rPr>
              <a:t> de longue durée et les maladies </a:t>
            </a:r>
            <a:r>
              <a:rPr lang="en-US" sz="2000" spc="40" dirty="0" err="1">
                <a:solidFill>
                  <a:srgbClr val="191919"/>
                </a:solidFill>
                <a:latin typeface="Open Sauce"/>
                <a:ea typeface="Open Sauce"/>
                <a:cs typeface="Open Sauce"/>
                <a:sym typeface="Open Sauce"/>
              </a:rPr>
              <a:t>respiratoires</a:t>
            </a:r>
            <a:r>
              <a:rPr lang="en-US" sz="2000" spc="40" dirty="0">
                <a:solidFill>
                  <a:srgbClr val="191919"/>
                </a:solidFill>
                <a:latin typeface="Open Sauce"/>
                <a:ea typeface="Open Sauce"/>
                <a:cs typeface="Open Sauce"/>
                <a:sym typeface="Open Sauce"/>
              </a:rPr>
              <a:t> chroniques. </a:t>
            </a:r>
          </a:p>
          <a:p>
            <a:pPr algn="l">
              <a:lnSpc>
                <a:spcPts val="3805"/>
              </a:lnSpc>
            </a:pPr>
            <a:r>
              <a:rPr lang="en-US" sz="1000" spc="40" dirty="0">
                <a:solidFill>
                  <a:srgbClr val="191919"/>
                </a:solidFill>
                <a:latin typeface="Open Sauce"/>
                <a:ea typeface="Open Sauce"/>
                <a:cs typeface="Open Sauce"/>
                <a:sym typeface="Open Sauce"/>
              </a:rPr>
              <a:t>(Atlas des pathologies 2024)</a:t>
            </a:r>
          </a:p>
          <a:p>
            <a:pPr marL="0" lvl="0" indent="0" algn="l">
              <a:lnSpc>
                <a:spcPts val="3805"/>
              </a:lnSpc>
            </a:pPr>
            <a:endParaRPr lang="en-US" sz="2553" spc="40" dirty="0">
              <a:solidFill>
                <a:srgbClr val="191919"/>
              </a:solidFill>
              <a:latin typeface="Open Sauce"/>
              <a:ea typeface="Open Sauce"/>
              <a:cs typeface="Open Sauce"/>
              <a:sym typeface="Open Sauce"/>
            </a:endParaRPr>
          </a:p>
        </p:txBody>
      </p:sp>
      <p:sp>
        <p:nvSpPr>
          <p:cNvPr id="4" name="TextBox 3">
            <a:extLst>
              <a:ext uri="{FF2B5EF4-FFF2-40B4-BE49-F238E27FC236}">
                <a16:creationId xmlns:a16="http://schemas.microsoft.com/office/drawing/2014/main" id="{D2BC0B71-24EF-9EEA-E437-94AE69E1496A}"/>
              </a:ext>
            </a:extLst>
          </p:cNvPr>
          <p:cNvSpPr txBox="1"/>
          <p:nvPr/>
        </p:nvSpPr>
        <p:spPr>
          <a:xfrm>
            <a:off x="10820400" y="2753487"/>
            <a:ext cx="6400800" cy="4339265"/>
          </a:xfrm>
          <a:prstGeom prst="rect">
            <a:avLst/>
          </a:prstGeom>
        </p:spPr>
        <p:txBody>
          <a:bodyPr wrap="square" lIns="0" tIns="0" rIns="0" bIns="0" rtlCol="0" anchor="t">
            <a:spAutoFit/>
          </a:bodyPr>
          <a:lstStyle/>
          <a:p>
            <a:pPr algn="l">
              <a:lnSpc>
                <a:spcPts val="3805"/>
              </a:lnSpc>
            </a:pPr>
            <a:endParaRPr lang="en-US" sz="2553" b="1" spc="40" dirty="0">
              <a:solidFill>
                <a:srgbClr val="035D61"/>
              </a:solidFill>
              <a:latin typeface="Open Sauce Bold"/>
              <a:ea typeface="Open Sauce Bold"/>
              <a:cs typeface="Open Sauce Bold"/>
              <a:sym typeface="Open Sauce Bold"/>
            </a:endParaRPr>
          </a:p>
          <a:p>
            <a:pPr algn="l">
              <a:lnSpc>
                <a:spcPts val="3805"/>
              </a:lnSpc>
            </a:pPr>
            <a:r>
              <a:rPr lang="fr-FR" sz="2000" b="1" spc="40" dirty="0">
                <a:solidFill>
                  <a:srgbClr val="191919"/>
                </a:solidFill>
                <a:latin typeface="Open Sauce"/>
                <a:ea typeface="Open Sauce"/>
                <a:cs typeface="Open Sauce"/>
                <a:sym typeface="Open Sauce"/>
              </a:rPr>
              <a:t>Le pourcentage de la population exonérée au titre d’une ALD </a:t>
            </a:r>
            <a:r>
              <a:rPr lang="fr-FR" sz="2000" spc="40" dirty="0">
                <a:solidFill>
                  <a:srgbClr val="191919"/>
                </a:solidFill>
                <a:latin typeface="Open Sauce"/>
                <a:ea typeface="Open Sauce"/>
                <a:cs typeface="Open Sauce"/>
                <a:sym typeface="Open Sauce"/>
              </a:rPr>
              <a:t>sur la période du 01/07/2022 au 30/06/2023 sur le territoire du Pays de Morlaix est de 26,3 %, soit un taux légèrement supérieur à ceux du département, de la région et de la France</a:t>
            </a:r>
            <a:endParaRPr lang="en-US" sz="2000"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marL="0" lvl="0" indent="0" algn="l">
              <a:lnSpc>
                <a:spcPts val="3805"/>
              </a:lnSpc>
            </a:pPr>
            <a:endParaRPr lang="en-US" sz="2553" spc="40" dirty="0">
              <a:solidFill>
                <a:srgbClr val="191919"/>
              </a:solidFill>
              <a:latin typeface="Open Sauce"/>
              <a:ea typeface="Open Sauce"/>
              <a:cs typeface="Open Sauce"/>
              <a:sym typeface="Open Sauc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ASPECTS GENERAUX </a:t>
            </a:r>
          </a:p>
        </p:txBody>
      </p:sp>
      <p:sp>
        <p:nvSpPr>
          <p:cNvPr id="3" name="TextBox 3"/>
          <p:cNvSpPr txBox="1"/>
          <p:nvPr/>
        </p:nvSpPr>
        <p:spPr>
          <a:xfrm>
            <a:off x="522396" y="1543218"/>
            <a:ext cx="17765604" cy="11878867"/>
          </a:xfrm>
          <a:prstGeom prst="rect">
            <a:avLst/>
          </a:prstGeom>
        </p:spPr>
        <p:txBody>
          <a:bodyPr lIns="0" tIns="0" rIns="0" bIns="0" rtlCol="0" anchor="t">
            <a:spAutoFit/>
          </a:bodyPr>
          <a:lstStyle/>
          <a:p>
            <a:pPr marL="551376" lvl="1" indent="-275688" algn="l">
              <a:lnSpc>
                <a:spcPts val="3805"/>
              </a:lnSpc>
              <a:buFont typeface="Arial"/>
              <a:buChar char="•"/>
            </a:pPr>
            <a:r>
              <a:rPr lang="en-US" sz="2553" b="1" spc="40" dirty="0" err="1">
                <a:solidFill>
                  <a:srgbClr val="035D61"/>
                </a:solidFill>
                <a:latin typeface="Open Sauce Bold"/>
                <a:ea typeface="Open Sauce Bold"/>
                <a:cs typeface="Open Sauce Bold"/>
                <a:sym typeface="Open Sauce Bold"/>
              </a:rPr>
              <a:t>Offre</a:t>
            </a:r>
            <a:r>
              <a:rPr lang="en-US" sz="2553" b="1" spc="40" dirty="0">
                <a:solidFill>
                  <a:srgbClr val="035D61"/>
                </a:solidFill>
                <a:latin typeface="Open Sauce Bold"/>
                <a:ea typeface="Open Sauce Bold"/>
                <a:cs typeface="Open Sauce Bold"/>
                <a:sym typeface="Open Sauce Bold"/>
              </a:rPr>
              <a:t> de santé  : </a:t>
            </a:r>
          </a:p>
          <a:p>
            <a:pPr algn="l">
              <a:lnSpc>
                <a:spcPts val="3805"/>
              </a:lnSpc>
            </a:pPr>
            <a:endParaRPr lang="en-US" sz="2000" b="1" spc="40" dirty="0">
              <a:solidFill>
                <a:srgbClr val="035D61"/>
              </a:solidFill>
              <a:latin typeface="Open Sauce Bold"/>
              <a:ea typeface="Open Sauce Bold"/>
              <a:cs typeface="Open Sauce Bold"/>
              <a:sym typeface="Open Sauce Bold"/>
            </a:endParaRPr>
          </a:p>
          <a:p>
            <a:pPr algn="l">
              <a:lnSpc>
                <a:spcPts val="3805"/>
              </a:lnSpc>
            </a:pPr>
            <a:r>
              <a:rPr lang="en-US" sz="2000" b="1" spc="40" dirty="0" err="1">
                <a:solidFill>
                  <a:srgbClr val="191919"/>
                </a:solidFill>
                <a:latin typeface="Open Sauce"/>
                <a:ea typeface="Open Sauce"/>
                <a:cs typeface="Open Sauce"/>
                <a:sym typeface="Open Sauce"/>
              </a:rPr>
              <a:t>L’offre</a:t>
            </a:r>
            <a:r>
              <a:rPr lang="en-US" sz="2000" b="1" spc="40" dirty="0">
                <a:solidFill>
                  <a:srgbClr val="191919"/>
                </a:solidFill>
                <a:latin typeface="Open Sauce"/>
                <a:ea typeface="Open Sauce"/>
                <a:cs typeface="Open Sauce"/>
                <a:sym typeface="Open Sauce"/>
              </a:rPr>
              <a:t> </a:t>
            </a:r>
            <a:r>
              <a:rPr lang="en-US" sz="2000" b="1" spc="40" dirty="0" err="1">
                <a:solidFill>
                  <a:srgbClr val="191919"/>
                </a:solidFill>
                <a:latin typeface="Open Sauce"/>
                <a:ea typeface="Open Sauce"/>
                <a:cs typeface="Open Sauce"/>
                <a:sym typeface="Open Sauce"/>
              </a:rPr>
              <a:t>médicale</a:t>
            </a:r>
            <a:r>
              <a:rPr lang="en-US" sz="2000" b="1" spc="40" dirty="0">
                <a:solidFill>
                  <a:srgbClr val="191919"/>
                </a:solidFill>
                <a:latin typeface="Open Sauce"/>
                <a:ea typeface="Open Sauce"/>
                <a:cs typeface="Open Sauce"/>
                <a:sym typeface="Open Sauce"/>
              </a:rPr>
              <a:t> </a:t>
            </a:r>
            <a:r>
              <a:rPr lang="en-US" sz="2000" spc="40" dirty="0">
                <a:solidFill>
                  <a:srgbClr val="191919"/>
                </a:solidFill>
                <a:latin typeface="Open Sauce"/>
                <a:ea typeface="Open Sauce"/>
                <a:cs typeface="Open Sauce"/>
                <a:sym typeface="Open Sauce"/>
              </a:rPr>
              <a:t>: Plus </a:t>
            </a:r>
            <a:r>
              <a:rPr lang="en-US" sz="2000" spc="40" dirty="0" err="1">
                <a:solidFill>
                  <a:srgbClr val="191919"/>
                </a:solidFill>
                <a:latin typeface="Open Sauce"/>
                <a:ea typeface="Open Sauce"/>
                <a:cs typeface="Open Sauce"/>
                <a:sym typeface="Open Sauce"/>
              </a:rPr>
              <a:t>faible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densité</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en</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chirurgiens-dentistes</a:t>
            </a:r>
            <a:r>
              <a:rPr lang="en-US" sz="2000" spc="40" dirty="0">
                <a:solidFill>
                  <a:srgbClr val="191919"/>
                </a:solidFill>
                <a:latin typeface="Open Sauce"/>
                <a:ea typeface="Open Sauce"/>
                <a:cs typeface="Open Sauce"/>
                <a:sym typeface="Open Sauce"/>
              </a:rPr>
              <a:t>, sage-femmes, </a:t>
            </a:r>
            <a:r>
              <a:rPr lang="en-US" sz="2000" spc="40" dirty="0" err="1">
                <a:solidFill>
                  <a:srgbClr val="191919"/>
                </a:solidFill>
                <a:latin typeface="Open Sauce"/>
                <a:ea typeface="Open Sauce"/>
                <a:cs typeface="Open Sauce"/>
                <a:sym typeface="Open Sauce"/>
              </a:rPr>
              <a:t>orthophonistes</a:t>
            </a:r>
            <a:r>
              <a:rPr lang="en-US" sz="2000" spc="40" dirty="0">
                <a:solidFill>
                  <a:srgbClr val="191919"/>
                </a:solidFill>
                <a:latin typeface="Open Sauce"/>
                <a:ea typeface="Open Sauce"/>
                <a:cs typeface="Open Sauce"/>
                <a:sym typeface="Open Sauce"/>
              </a:rPr>
              <a:t> et </a:t>
            </a:r>
            <a:r>
              <a:rPr lang="en-US" sz="2000" spc="40" dirty="0" err="1">
                <a:solidFill>
                  <a:srgbClr val="191919"/>
                </a:solidFill>
                <a:latin typeface="Open Sauce"/>
                <a:ea typeface="Open Sauce"/>
                <a:cs typeface="Open Sauce"/>
                <a:sym typeface="Open Sauce"/>
              </a:rPr>
              <a:t>médecins</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spécialistes</a:t>
            </a:r>
            <a:r>
              <a:rPr lang="en-US" sz="2000" spc="40" dirty="0">
                <a:solidFill>
                  <a:srgbClr val="191919"/>
                </a:solidFill>
                <a:latin typeface="Open Sauce"/>
                <a:ea typeface="Open Sauce"/>
                <a:cs typeface="Open Sauce"/>
                <a:sym typeface="Open Sauce"/>
              </a:rPr>
              <a:t> et la </a:t>
            </a:r>
            <a:r>
              <a:rPr lang="en-US" sz="2000" spc="40" dirty="0" err="1">
                <a:solidFill>
                  <a:srgbClr val="191919"/>
                </a:solidFill>
                <a:latin typeface="Open Sauce"/>
                <a:ea typeface="Open Sauce"/>
                <a:cs typeface="Open Sauce"/>
                <a:sym typeface="Open Sauce"/>
              </a:rPr>
              <a:t>densité</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médecins</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généraliste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est</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inférieure</a:t>
            </a:r>
            <a:r>
              <a:rPr lang="en-US" sz="2000" spc="40" dirty="0">
                <a:solidFill>
                  <a:srgbClr val="191919"/>
                </a:solidFill>
                <a:latin typeface="Open Sauce"/>
                <a:ea typeface="Open Sauce"/>
                <a:cs typeface="Open Sauce"/>
                <a:sym typeface="Open Sauce"/>
              </a:rPr>
              <a:t> aux </a:t>
            </a:r>
            <a:r>
              <a:rPr lang="en-US" sz="2000" spc="40" dirty="0" err="1">
                <a:solidFill>
                  <a:srgbClr val="191919"/>
                </a:solidFill>
                <a:latin typeface="Open Sauce"/>
                <a:ea typeface="Open Sauce"/>
                <a:cs typeface="Open Sauce"/>
                <a:sym typeface="Open Sauce"/>
              </a:rPr>
              <a:t>territoires</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référence</a:t>
            </a:r>
            <a:r>
              <a:rPr lang="en-US" sz="2000" spc="40" dirty="0">
                <a:solidFill>
                  <a:srgbClr val="191919"/>
                </a:solidFill>
                <a:latin typeface="Open Sauce"/>
                <a:ea typeface="Open Sauce"/>
                <a:cs typeface="Open Sauce"/>
                <a:sym typeface="Open Sauce"/>
              </a:rPr>
              <a:t>. </a:t>
            </a:r>
          </a:p>
          <a:p>
            <a:pPr algn="l">
              <a:lnSpc>
                <a:spcPts val="3805"/>
              </a:lnSpc>
            </a:pPr>
            <a:r>
              <a:rPr lang="en-US" sz="2000" b="1" spc="40" dirty="0" err="1">
                <a:solidFill>
                  <a:srgbClr val="191919"/>
                </a:solidFill>
                <a:latin typeface="Open Sauce"/>
                <a:ea typeface="Open Sauce"/>
                <a:cs typeface="Open Sauce"/>
                <a:sym typeface="Open Sauce"/>
              </a:rPr>
              <a:t>Zonages</a:t>
            </a:r>
            <a:r>
              <a:rPr lang="en-US" sz="2000" b="1" spc="40" dirty="0">
                <a:solidFill>
                  <a:srgbClr val="191919"/>
                </a:solidFill>
                <a:latin typeface="Open Sauce"/>
                <a:ea typeface="Open Sauce"/>
                <a:cs typeface="Open Sauce"/>
                <a:sym typeface="Open Sauce"/>
              </a:rPr>
              <a:t>: </a:t>
            </a:r>
          </a:p>
          <a:p>
            <a:pPr algn="l">
              <a:lnSpc>
                <a:spcPts val="3805"/>
              </a:lnSpc>
            </a:pPr>
            <a:r>
              <a:rPr lang="en-US" sz="2000" spc="40" dirty="0">
                <a:solidFill>
                  <a:srgbClr val="191919"/>
                </a:solidFill>
                <a:latin typeface="Open Sauce"/>
                <a:ea typeface="Open Sauce"/>
                <a:cs typeface="Open Sauce"/>
                <a:sym typeface="Open Sauce"/>
              </a:rPr>
              <a:t>Part  de 17 </a:t>
            </a:r>
            <a:r>
              <a:rPr lang="en-US" sz="2000" spc="40" dirty="0" err="1">
                <a:solidFill>
                  <a:srgbClr val="191919"/>
                </a:solidFill>
                <a:latin typeface="Open Sauce"/>
                <a:ea typeface="Open Sauce"/>
                <a:cs typeface="Open Sauce"/>
                <a:sym typeface="Open Sauce"/>
              </a:rPr>
              <a:t>ans</a:t>
            </a:r>
            <a:r>
              <a:rPr lang="en-US" sz="2000" spc="40" dirty="0">
                <a:solidFill>
                  <a:srgbClr val="191919"/>
                </a:solidFill>
                <a:latin typeface="Open Sauce"/>
                <a:ea typeface="Open Sauce"/>
                <a:cs typeface="Open Sauce"/>
                <a:sym typeface="Open Sauce"/>
              </a:rPr>
              <a:t> et + non </a:t>
            </a:r>
            <a:r>
              <a:rPr lang="en-US" sz="2000" spc="40" dirty="0" err="1">
                <a:solidFill>
                  <a:srgbClr val="191919"/>
                </a:solidFill>
                <a:latin typeface="Open Sauce"/>
                <a:ea typeface="Open Sauce"/>
                <a:cs typeface="Open Sauce"/>
                <a:sym typeface="Open Sauce"/>
              </a:rPr>
              <a:t>couvert</a:t>
            </a:r>
            <a:r>
              <a:rPr lang="en-US" sz="2000" spc="40" dirty="0">
                <a:solidFill>
                  <a:srgbClr val="191919"/>
                </a:solidFill>
                <a:latin typeface="Open Sauce"/>
                <a:ea typeface="Open Sauce"/>
                <a:cs typeface="Open Sauce"/>
                <a:sym typeface="Open Sauce"/>
              </a:rPr>
              <a:t> par un </a:t>
            </a:r>
            <a:r>
              <a:rPr lang="en-US" sz="2000" spc="40" dirty="0" err="1">
                <a:solidFill>
                  <a:srgbClr val="191919"/>
                </a:solidFill>
                <a:latin typeface="Open Sauce"/>
                <a:ea typeface="Open Sauce"/>
                <a:cs typeface="Open Sauce"/>
                <a:sym typeface="Open Sauce"/>
              </a:rPr>
              <a:t>médecin</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traitant</a:t>
            </a:r>
            <a:r>
              <a:rPr lang="en-US" sz="2000" spc="40" dirty="0">
                <a:solidFill>
                  <a:srgbClr val="191919"/>
                </a:solidFill>
                <a:latin typeface="Open Sauce"/>
                <a:ea typeface="Open Sauce"/>
                <a:cs typeface="Open Sauce"/>
                <a:sym typeface="Open Sauce"/>
              </a:rPr>
              <a:t> et </a:t>
            </a:r>
            <a:r>
              <a:rPr lang="en-US" sz="2000" spc="40" dirty="0" err="1">
                <a:solidFill>
                  <a:srgbClr val="191919"/>
                </a:solidFill>
                <a:latin typeface="Open Sauce"/>
                <a:ea typeface="Open Sauce"/>
                <a:cs typeface="Open Sauce"/>
                <a:sym typeface="Open Sauce"/>
              </a:rPr>
              <a:t>en</a:t>
            </a:r>
            <a:r>
              <a:rPr lang="en-US" sz="2000" spc="40" dirty="0">
                <a:solidFill>
                  <a:srgbClr val="191919"/>
                </a:solidFill>
                <a:latin typeface="Open Sauce"/>
                <a:ea typeface="Open Sauce"/>
                <a:cs typeface="Open Sauce"/>
                <a:sym typeface="Open Sauce"/>
              </a:rPr>
              <a:t> ALD </a:t>
            </a:r>
            <a:r>
              <a:rPr lang="en-US" sz="2000" spc="40" dirty="0" err="1">
                <a:solidFill>
                  <a:srgbClr val="191919"/>
                </a:solidFill>
                <a:latin typeface="Open Sauce"/>
                <a:ea typeface="Open Sauce"/>
                <a:cs typeface="Open Sauce"/>
                <a:sym typeface="Open Sauce"/>
              </a:rPr>
              <a:t>légèrement</a:t>
            </a:r>
            <a:r>
              <a:rPr lang="en-US" sz="2000" spc="40" dirty="0">
                <a:solidFill>
                  <a:srgbClr val="191919"/>
                </a:solidFill>
                <a:latin typeface="Open Sauce"/>
                <a:ea typeface="Open Sauce"/>
                <a:cs typeface="Open Sauce"/>
                <a:sym typeface="Open Sauce"/>
              </a:rPr>
              <a:t> supérieure aux </a:t>
            </a:r>
            <a:r>
              <a:rPr lang="en-US" sz="2000" spc="40" dirty="0" err="1">
                <a:solidFill>
                  <a:srgbClr val="191919"/>
                </a:solidFill>
                <a:latin typeface="Open Sauce"/>
                <a:ea typeface="Open Sauce"/>
                <a:cs typeface="Open Sauce"/>
                <a:sym typeface="Open Sauce"/>
              </a:rPr>
              <a:t>territoires</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comparés</a:t>
            </a:r>
            <a:r>
              <a:rPr lang="en-US" sz="2000" spc="40" dirty="0">
                <a:solidFill>
                  <a:srgbClr val="191919"/>
                </a:solidFill>
                <a:latin typeface="Open Sauce"/>
                <a:ea typeface="Open Sauce"/>
                <a:cs typeface="Open Sauce"/>
                <a:sym typeface="Open Sauce"/>
              </a:rPr>
              <a:t> ;</a:t>
            </a:r>
          </a:p>
          <a:p>
            <a:pPr algn="l">
              <a:lnSpc>
                <a:spcPts val="3805"/>
              </a:lnSpc>
            </a:pPr>
            <a:r>
              <a:rPr lang="en-US" sz="2000" spc="40" dirty="0">
                <a:solidFill>
                  <a:srgbClr val="191919"/>
                </a:solidFill>
                <a:latin typeface="Open Sauce"/>
                <a:ea typeface="Open Sauce"/>
                <a:cs typeface="Open Sauce"/>
                <a:sym typeface="Open Sauce"/>
              </a:rPr>
              <a:t>Part de 70 </a:t>
            </a:r>
            <a:r>
              <a:rPr lang="en-US" sz="2000" spc="40" dirty="0" err="1">
                <a:solidFill>
                  <a:srgbClr val="191919"/>
                </a:solidFill>
                <a:latin typeface="Open Sauce"/>
                <a:ea typeface="Open Sauce"/>
                <a:cs typeface="Open Sauce"/>
                <a:sym typeface="Open Sauce"/>
              </a:rPr>
              <a:t>ans</a:t>
            </a:r>
            <a:r>
              <a:rPr lang="en-US" sz="2000" spc="40" dirty="0">
                <a:solidFill>
                  <a:srgbClr val="191919"/>
                </a:solidFill>
                <a:latin typeface="Open Sauce"/>
                <a:ea typeface="Open Sauce"/>
                <a:cs typeface="Open Sauce"/>
                <a:sym typeface="Open Sauce"/>
              </a:rPr>
              <a:t> et + non </a:t>
            </a:r>
            <a:r>
              <a:rPr lang="en-US" sz="2000" spc="40" dirty="0" err="1">
                <a:solidFill>
                  <a:srgbClr val="191919"/>
                </a:solidFill>
                <a:latin typeface="Open Sauce"/>
                <a:ea typeface="Open Sauce"/>
                <a:cs typeface="Open Sauce"/>
                <a:sym typeface="Open Sauce"/>
              </a:rPr>
              <a:t>couvert</a:t>
            </a:r>
            <a:r>
              <a:rPr lang="en-US" sz="2000" spc="40" dirty="0">
                <a:solidFill>
                  <a:srgbClr val="191919"/>
                </a:solidFill>
                <a:latin typeface="Open Sauce"/>
                <a:ea typeface="Open Sauce"/>
                <a:cs typeface="Open Sauce"/>
                <a:sym typeface="Open Sauce"/>
              </a:rPr>
              <a:t> par un </a:t>
            </a:r>
            <a:r>
              <a:rPr lang="en-US" sz="2000" spc="40" dirty="0" err="1">
                <a:solidFill>
                  <a:srgbClr val="191919"/>
                </a:solidFill>
                <a:latin typeface="Open Sauce"/>
                <a:ea typeface="Open Sauce"/>
                <a:cs typeface="Open Sauce"/>
                <a:sym typeface="Open Sauce"/>
              </a:rPr>
              <a:t>médecin</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traitant</a:t>
            </a:r>
            <a:r>
              <a:rPr lang="en-US" sz="2000" spc="40" dirty="0">
                <a:solidFill>
                  <a:srgbClr val="191919"/>
                </a:solidFill>
                <a:latin typeface="Open Sauce"/>
                <a:ea typeface="Open Sauce"/>
                <a:cs typeface="Open Sauce"/>
                <a:sym typeface="Open Sauce"/>
              </a:rPr>
              <a:t> supérieure à </a:t>
            </a:r>
            <a:r>
              <a:rPr lang="en-US" sz="2000" spc="40" dirty="0" err="1">
                <a:solidFill>
                  <a:srgbClr val="191919"/>
                </a:solidFill>
                <a:latin typeface="Open Sauce"/>
                <a:ea typeface="Open Sauce"/>
                <a:cs typeface="Open Sauce"/>
                <a:sym typeface="Open Sauce"/>
              </a:rPr>
              <a:t>tous</a:t>
            </a:r>
            <a:r>
              <a:rPr lang="en-US" sz="2000" spc="40" dirty="0">
                <a:solidFill>
                  <a:srgbClr val="191919"/>
                </a:solidFill>
                <a:latin typeface="Open Sauce"/>
                <a:ea typeface="Open Sauce"/>
                <a:cs typeface="Open Sauce"/>
                <a:sym typeface="Open Sauce"/>
              </a:rPr>
              <a:t> les </a:t>
            </a:r>
            <a:r>
              <a:rPr lang="en-US" sz="2000" spc="40" dirty="0" err="1">
                <a:solidFill>
                  <a:srgbClr val="191919"/>
                </a:solidFill>
                <a:latin typeface="Open Sauce"/>
                <a:ea typeface="Open Sauce"/>
                <a:cs typeface="Open Sauce"/>
                <a:sym typeface="Open Sauce"/>
              </a:rPr>
              <a:t>territoires</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comparaison</a:t>
            </a:r>
            <a:r>
              <a:rPr lang="en-US" sz="2000" spc="40" dirty="0">
                <a:solidFill>
                  <a:srgbClr val="191919"/>
                </a:solidFill>
                <a:latin typeface="Open Sauce"/>
                <a:ea typeface="Open Sauce"/>
                <a:cs typeface="Open Sauce"/>
                <a:sym typeface="Open Sauce"/>
              </a:rPr>
              <a:t>.</a:t>
            </a:r>
          </a:p>
          <a:p>
            <a:pPr algn="l">
              <a:lnSpc>
                <a:spcPts val="3805"/>
              </a:lnSpc>
            </a:pPr>
            <a:endParaRPr lang="en-US" sz="2000" spc="40" dirty="0">
              <a:solidFill>
                <a:srgbClr val="191919"/>
              </a:solidFill>
              <a:latin typeface="Open Sauce"/>
              <a:ea typeface="Open Sauce"/>
              <a:cs typeface="Open Sauce"/>
              <a:sym typeface="Open Sauce"/>
            </a:endParaRPr>
          </a:p>
          <a:p>
            <a:pPr algn="l">
              <a:lnSpc>
                <a:spcPts val="3805"/>
              </a:lnSpc>
            </a:pPr>
            <a:r>
              <a:rPr lang="en-US" sz="2000" b="1" spc="40" dirty="0" err="1">
                <a:solidFill>
                  <a:srgbClr val="191919"/>
                </a:solidFill>
                <a:latin typeface="Open Sauce Bold"/>
                <a:ea typeface="Open Sauce Bold"/>
                <a:cs typeface="Open Sauce Bold"/>
                <a:sym typeface="Open Sauce Bold"/>
              </a:rPr>
              <a:t>Plusieurs</a:t>
            </a:r>
            <a:r>
              <a:rPr lang="en-US" sz="2000" b="1" spc="40" dirty="0">
                <a:solidFill>
                  <a:srgbClr val="191919"/>
                </a:solidFill>
                <a:latin typeface="Open Sauce Bold"/>
                <a:ea typeface="Open Sauce Bold"/>
                <a:cs typeface="Open Sauce Bold"/>
                <a:sym typeface="Open Sauce Bold"/>
              </a:rPr>
              <a:t> </a:t>
            </a:r>
            <a:r>
              <a:rPr lang="en-US" sz="2000" b="1" spc="40" dirty="0" err="1">
                <a:solidFill>
                  <a:srgbClr val="191919"/>
                </a:solidFill>
                <a:latin typeface="Open Sauce Bold"/>
                <a:ea typeface="Open Sauce Bold"/>
                <a:cs typeface="Open Sauce Bold"/>
                <a:sym typeface="Open Sauce Bold"/>
              </a:rPr>
              <a:t>établissements</a:t>
            </a:r>
            <a:r>
              <a:rPr lang="en-US" sz="2000" b="1" spc="40" dirty="0">
                <a:solidFill>
                  <a:srgbClr val="191919"/>
                </a:solidFill>
                <a:latin typeface="Open Sauce Bold"/>
                <a:ea typeface="Open Sauce Bold"/>
                <a:cs typeface="Open Sauce Bold"/>
                <a:sym typeface="Open Sauce Bold"/>
              </a:rPr>
              <a:t> sur le </a:t>
            </a:r>
            <a:r>
              <a:rPr lang="en-US" sz="2000" b="1" spc="40" dirty="0" err="1">
                <a:solidFill>
                  <a:srgbClr val="191919"/>
                </a:solidFill>
                <a:latin typeface="Open Sauce Bold"/>
                <a:ea typeface="Open Sauce Bold"/>
                <a:cs typeface="Open Sauce Bold"/>
                <a:sym typeface="Open Sauce Bold"/>
              </a:rPr>
              <a:t>territoire</a:t>
            </a:r>
            <a:r>
              <a:rPr lang="en-US" sz="2000" b="1" spc="40" dirty="0">
                <a:solidFill>
                  <a:srgbClr val="191919"/>
                </a:solidFill>
                <a:latin typeface="Open Sauce Bold"/>
                <a:ea typeface="Open Sauce Bold"/>
                <a:cs typeface="Open Sauce Bold"/>
                <a:sym typeface="Open Sauce Bold"/>
              </a:rPr>
              <a:t> :</a:t>
            </a:r>
          </a:p>
          <a:p>
            <a:pPr algn="l">
              <a:lnSpc>
                <a:spcPts val="3805"/>
              </a:lnSpc>
            </a:pPr>
            <a:r>
              <a:rPr lang="en-US" sz="2000" spc="40" dirty="0">
                <a:solidFill>
                  <a:srgbClr val="191919"/>
                </a:solidFill>
                <a:latin typeface="Open Sauce"/>
                <a:ea typeface="Open Sauce"/>
                <a:cs typeface="Open Sauce"/>
                <a:sym typeface="Open Sauce"/>
              </a:rPr>
              <a:t>-Le </a:t>
            </a:r>
            <a:r>
              <a:rPr lang="en-US" sz="2000" spc="40" dirty="0" err="1">
                <a:solidFill>
                  <a:srgbClr val="191919"/>
                </a:solidFill>
                <a:latin typeface="Open Sauce"/>
                <a:ea typeface="Open Sauce"/>
                <a:cs typeface="Open Sauce"/>
                <a:sym typeface="Open Sauce"/>
              </a:rPr>
              <a:t>centre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hospitalier</a:t>
            </a:r>
            <a:r>
              <a:rPr lang="en-US" sz="2000" spc="40" dirty="0">
                <a:solidFill>
                  <a:srgbClr val="191919"/>
                </a:solidFill>
                <a:latin typeface="Open Sauce"/>
                <a:ea typeface="Open Sauce"/>
                <a:cs typeface="Open Sauce"/>
                <a:sym typeface="Open Sauce"/>
              </a:rPr>
              <a:t> des Pays de </a:t>
            </a:r>
            <a:r>
              <a:rPr lang="en-US" sz="2000" spc="40" dirty="0" err="1">
                <a:solidFill>
                  <a:srgbClr val="191919"/>
                </a:solidFill>
                <a:latin typeface="Open Sauce"/>
                <a:ea typeface="Open Sauce"/>
                <a:cs typeface="Open Sauce"/>
                <a:sym typeface="Open Sauce"/>
              </a:rPr>
              <a:t>Morlaix</a:t>
            </a:r>
            <a:r>
              <a:rPr lang="en-US" sz="2000" spc="40" dirty="0">
                <a:solidFill>
                  <a:srgbClr val="191919"/>
                </a:solidFill>
                <a:latin typeface="Open Sauce"/>
                <a:ea typeface="Open Sauce"/>
                <a:cs typeface="Open Sauce"/>
                <a:sym typeface="Open Sauce"/>
              </a:rPr>
              <a:t> ,</a:t>
            </a:r>
          </a:p>
          <a:p>
            <a:pPr algn="l">
              <a:lnSpc>
                <a:spcPts val="3805"/>
              </a:lnSpc>
            </a:pPr>
            <a:r>
              <a:rPr lang="en-US" sz="2000" spc="40" dirty="0">
                <a:solidFill>
                  <a:srgbClr val="191919"/>
                </a:solidFill>
                <a:latin typeface="Open Sauce"/>
                <a:ea typeface="Open Sauce"/>
                <a:cs typeface="Open Sauce"/>
                <a:sym typeface="Open Sauce"/>
              </a:rPr>
              <a:t>-La Clinique de la Baie à </a:t>
            </a:r>
            <a:r>
              <a:rPr lang="en-US" sz="2000" spc="40" dirty="0" err="1">
                <a:solidFill>
                  <a:srgbClr val="191919"/>
                </a:solidFill>
                <a:latin typeface="Open Sauce"/>
                <a:ea typeface="Open Sauce"/>
                <a:cs typeface="Open Sauce"/>
                <a:sym typeface="Open Sauce"/>
              </a:rPr>
              <a:t>Morlaix</a:t>
            </a:r>
            <a:endParaRPr lang="en-US" sz="2000" spc="40" dirty="0">
              <a:solidFill>
                <a:srgbClr val="191919"/>
              </a:solidFill>
              <a:latin typeface="Open Sauce"/>
              <a:ea typeface="Open Sauce"/>
              <a:cs typeface="Open Sauce"/>
              <a:sym typeface="Open Sauce"/>
            </a:endParaRPr>
          </a:p>
          <a:p>
            <a:pPr algn="l">
              <a:lnSpc>
                <a:spcPts val="3805"/>
              </a:lnSpc>
            </a:pPr>
            <a:r>
              <a:rPr lang="en-US" sz="2000" spc="40" dirty="0">
                <a:solidFill>
                  <a:srgbClr val="191919"/>
                </a:solidFill>
                <a:latin typeface="Open Sauce"/>
                <a:ea typeface="Open Sauce"/>
                <a:cs typeface="Open Sauce"/>
                <a:sym typeface="Open Sauce"/>
              </a:rPr>
              <a:t>-Le Centre </a:t>
            </a:r>
            <a:r>
              <a:rPr lang="en-US" sz="2000" spc="40" dirty="0" err="1">
                <a:solidFill>
                  <a:srgbClr val="191919"/>
                </a:solidFill>
                <a:latin typeface="Open Sauce"/>
                <a:ea typeface="Open Sauce"/>
                <a:cs typeface="Open Sauce"/>
                <a:sym typeface="Open Sauce"/>
              </a:rPr>
              <a:t>hospitalier</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Lanmeur</a:t>
            </a:r>
            <a:endParaRPr lang="en-US" sz="2000" spc="40" dirty="0">
              <a:solidFill>
                <a:srgbClr val="191919"/>
              </a:solidFill>
              <a:latin typeface="Open Sauce"/>
              <a:ea typeface="Open Sauce"/>
              <a:cs typeface="Open Sauce"/>
              <a:sym typeface="Open Sauce"/>
            </a:endParaRPr>
          </a:p>
          <a:p>
            <a:pPr algn="l">
              <a:lnSpc>
                <a:spcPts val="3805"/>
              </a:lnSpc>
            </a:pPr>
            <a:r>
              <a:rPr lang="en-US" sz="2000" spc="40" dirty="0">
                <a:solidFill>
                  <a:srgbClr val="191919"/>
                </a:solidFill>
                <a:latin typeface="Open Sauce"/>
                <a:ea typeface="Open Sauce"/>
                <a:cs typeface="Open Sauce"/>
                <a:sym typeface="Open Sauce"/>
              </a:rPr>
              <a:t>-La </a:t>
            </a:r>
            <a:r>
              <a:rPr lang="en-US" sz="2000" spc="40" dirty="0" err="1">
                <a:solidFill>
                  <a:srgbClr val="191919"/>
                </a:solidFill>
                <a:latin typeface="Open Sauce"/>
                <a:ea typeface="Open Sauce"/>
                <a:cs typeface="Open Sauce"/>
                <a:sym typeface="Open Sauce"/>
              </a:rPr>
              <a:t>fondation</a:t>
            </a:r>
            <a:r>
              <a:rPr lang="en-US" sz="2000" spc="40" dirty="0">
                <a:solidFill>
                  <a:srgbClr val="191919"/>
                </a:solidFill>
                <a:latin typeface="Open Sauce"/>
                <a:ea typeface="Open Sauce"/>
                <a:cs typeface="Open Sauce"/>
                <a:sym typeface="Open Sauce"/>
              </a:rPr>
              <a:t> ILDYS </a:t>
            </a:r>
            <a:r>
              <a:rPr lang="en-US" sz="2000" spc="40" dirty="0" err="1">
                <a:solidFill>
                  <a:srgbClr val="191919"/>
                </a:solidFill>
                <a:latin typeface="Open Sauce"/>
                <a:ea typeface="Open Sauce"/>
                <a:cs typeface="Open Sauce"/>
                <a:sym typeface="Open Sauce"/>
              </a:rPr>
              <a:t>gérant</a:t>
            </a:r>
            <a:r>
              <a:rPr lang="en-US" sz="2000" spc="40" dirty="0">
                <a:solidFill>
                  <a:srgbClr val="191919"/>
                </a:solidFill>
                <a:latin typeface="Open Sauce"/>
                <a:ea typeface="Open Sauce"/>
                <a:cs typeface="Open Sauce"/>
                <a:sym typeface="Open Sauce"/>
              </a:rPr>
              <a:t> les sites de </a:t>
            </a:r>
            <a:r>
              <a:rPr lang="en-US" sz="2000" spc="40" dirty="0" err="1">
                <a:solidFill>
                  <a:srgbClr val="191919"/>
                </a:solidFill>
                <a:latin typeface="Open Sauce"/>
                <a:ea typeface="Open Sauce"/>
                <a:cs typeface="Open Sauce"/>
                <a:sym typeface="Open Sauce"/>
              </a:rPr>
              <a:t>Perharidy</a:t>
            </a:r>
            <a:r>
              <a:rPr lang="en-US" sz="2000" spc="40" dirty="0">
                <a:solidFill>
                  <a:srgbClr val="191919"/>
                </a:solidFill>
                <a:latin typeface="Open Sauce"/>
                <a:ea typeface="Open Sauce"/>
                <a:cs typeface="Open Sauce"/>
                <a:sym typeface="Open Sauce"/>
              </a:rPr>
              <a:t> et Saint Luc à Roscoff </a:t>
            </a:r>
          </a:p>
          <a:p>
            <a:pPr algn="l">
              <a:lnSpc>
                <a:spcPts val="3805"/>
              </a:lnSpc>
            </a:pPr>
            <a:r>
              <a:rPr lang="en-US" sz="2000" spc="40" dirty="0">
                <a:solidFill>
                  <a:srgbClr val="191919"/>
                </a:solidFill>
                <a:latin typeface="Open Sauce"/>
                <a:ea typeface="Open Sauce"/>
                <a:cs typeface="Open Sauce"/>
                <a:sym typeface="Open Sauce"/>
              </a:rPr>
              <a:t>AUB santé</a:t>
            </a:r>
          </a:p>
          <a:p>
            <a:pPr algn="l">
              <a:lnSpc>
                <a:spcPts val="3805"/>
              </a:lnSpc>
            </a:pPr>
            <a:r>
              <a:rPr lang="en-US" sz="2000" b="1" spc="40" dirty="0">
                <a:solidFill>
                  <a:srgbClr val="191919"/>
                </a:solidFill>
                <a:latin typeface="Open Sauce Bold"/>
                <a:ea typeface="Open Sauce Bold"/>
                <a:cs typeface="Open Sauce Bold"/>
                <a:sym typeface="Open Sauce Bold"/>
              </a:rPr>
              <a:t>Evolution de </a:t>
            </a:r>
            <a:r>
              <a:rPr lang="en-US" sz="2000" b="1" spc="40" dirty="0" err="1">
                <a:solidFill>
                  <a:srgbClr val="191919"/>
                </a:solidFill>
                <a:latin typeface="Open Sauce Bold"/>
                <a:ea typeface="Open Sauce Bold"/>
                <a:cs typeface="Open Sauce Bold"/>
                <a:sym typeface="Open Sauce Bold"/>
              </a:rPr>
              <a:t>l’exercice</a:t>
            </a:r>
            <a:r>
              <a:rPr lang="en-US" sz="2000" b="1" spc="40" dirty="0">
                <a:solidFill>
                  <a:srgbClr val="191919"/>
                </a:solidFill>
                <a:latin typeface="Open Sauce Bold"/>
                <a:ea typeface="Open Sauce Bold"/>
                <a:cs typeface="Open Sauce Bold"/>
                <a:sym typeface="Open Sauce Bold"/>
              </a:rPr>
              <a:t> </a:t>
            </a:r>
            <a:r>
              <a:rPr lang="en-US" sz="2000" b="1" spc="40" dirty="0" err="1">
                <a:solidFill>
                  <a:srgbClr val="191919"/>
                </a:solidFill>
                <a:latin typeface="Open Sauce Bold"/>
                <a:ea typeface="Open Sauce Bold"/>
                <a:cs typeface="Open Sauce Bold"/>
                <a:sym typeface="Open Sauce Bold"/>
              </a:rPr>
              <a:t>coordonné</a:t>
            </a:r>
            <a:r>
              <a:rPr lang="en-US" sz="2000" b="1" spc="40" dirty="0">
                <a:solidFill>
                  <a:srgbClr val="191919"/>
                </a:solidFill>
                <a:latin typeface="Open Sauce Bold"/>
                <a:ea typeface="Open Sauce Bold"/>
                <a:cs typeface="Open Sauce Bold"/>
                <a:sym typeface="Open Sauce Bold"/>
              </a:rPr>
              <a:t> : </a:t>
            </a:r>
          </a:p>
          <a:p>
            <a:pPr algn="l">
              <a:lnSpc>
                <a:spcPts val="3805"/>
              </a:lnSpc>
            </a:pPr>
            <a:r>
              <a:rPr lang="en-US" sz="2000" spc="40" dirty="0">
                <a:solidFill>
                  <a:srgbClr val="191919"/>
                </a:solidFill>
                <a:latin typeface="Open Sauce"/>
                <a:ea typeface="Open Sauce"/>
                <a:cs typeface="Open Sauce"/>
                <a:sym typeface="Open Sauce"/>
              </a:rPr>
              <a:t>Il </a:t>
            </a:r>
            <a:r>
              <a:rPr lang="en-US" sz="2000" spc="40" dirty="0" err="1">
                <a:solidFill>
                  <a:srgbClr val="191919"/>
                </a:solidFill>
                <a:latin typeface="Open Sauce"/>
                <a:ea typeface="Open Sauce"/>
                <a:cs typeface="Open Sauce"/>
                <a:sym typeface="Open Sauce"/>
              </a:rPr>
              <a:t>existe</a:t>
            </a:r>
            <a:r>
              <a:rPr lang="en-US" sz="2000" spc="40" dirty="0">
                <a:solidFill>
                  <a:srgbClr val="191919"/>
                </a:solidFill>
                <a:latin typeface="Open Sauce"/>
                <a:ea typeface="Open Sauce"/>
                <a:cs typeface="Open Sauce"/>
                <a:sym typeface="Open Sauce"/>
              </a:rPr>
              <a:t> 6 Maison de Santé </a:t>
            </a:r>
            <a:r>
              <a:rPr lang="en-US" sz="2000" spc="40" dirty="0" err="1">
                <a:solidFill>
                  <a:srgbClr val="191919"/>
                </a:solidFill>
                <a:latin typeface="Open Sauce"/>
                <a:ea typeface="Open Sauce"/>
                <a:cs typeface="Open Sauce"/>
                <a:sym typeface="Open Sauce"/>
              </a:rPr>
              <a:t>Pluriprofessionnelle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en</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fonctionnement</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dont</a:t>
            </a:r>
            <a:r>
              <a:rPr lang="en-US" sz="2000" spc="40" dirty="0">
                <a:solidFill>
                  <a:srgbClr val="191919"/>
                </a:solidFill>
                <a:latin typeface="Open Sauce"/>
                <a:ea typeface="Open Sauce"/>
                <a:cs typeface="Open Sauce"/>
                <a:sym typeface="Open Sauce"/>
              </a:rPr>
              <a:t> 4 </a:t>
            </a:r>
            <a:r>
              <a:rPr lang="en-US" sz="2000" spc="40" dirty="0" err="1">
                <a:solidFill>
                  <a:srgbClr val="191919"/>
                </a:solidFill>
                <a:latin typeface="Open Sauce"/>
                <a:ea typeface="Open Sauce"/>
                <a:cs typeface="Open Sauce"/>
                <a:sym typeface="Open Sauce"/>
              </a:rPr>
              <a:t>disposants</a:t>
            </a:r>
            <a:r>
              <a:rPr lang="en-US" sz="2000" spc="40" dirty="0">
                <a:solidFill>
                  <a:srgbClr val="191919"/>
                </a:solidFill>
                <a:latin typeface="Open Sauce"/>
                <a:ea typeface="Open Sauce"/>
                <a:cs typeface="Open Sauce"/>
                <a:sym typeface="Open Sauce"/>
              </a:rPr>
              <a:t> de </a:t>
            </a:r>
            <a:r>
              <a:rPr lang="en-US" sz="2000" spc="40" dirty="0" err="1">
                <a:solidFill>
                  <a:srgbClr val="191919"/>
                </a:solidFill>
                <a:latin typeface="Open Sauce"/>
                <a:ea typeface="Open Sauce"/>
                <a:cs typeface="Open Sauce"/>
                <a:sym typeface="Open Sauce"/>
              </a:rPr>
              <a:t>l’ACI</a:t>
            </a:r>
            <a:r>
              <a:rPr lang="en-US" sz="2000" spc="40" dirty="0">
                <a:solidFill>
                  <a:srgbClr val="191919"/>
                </a:solidFill>
                <a:latin typeface="Open Sauce"/>
                <a:ea typeface="Open Sauce"/>
                <a:cs typeface="Open Sauce"/>
                <a:sym typeface="Open Sauce"/>
              </a:rPr>
              <a:t>. On </a:t>
            </a:r>
            <a:r>
              <a:rPr lang="en-US" sz="2000" spc="40" dirty="0" err="1">
                <a:solidFill>
                  <a:srgbClr val="191919"/>
                </a:solidFill>
                <a:latin typeface="Open Sauce"/>
                <a:ea typeface="Open Sauce"/>
                <a:cs typeface="Open Sauce"/>
                <a:sym typeface="Open Sauce"/>
              </a:rPr>
              <a:t>retrouve</a:t>
            </a:r>
            <a:r>
              <a:rPr lang="en-US" sz="2000" spc="40" dirty="0">
                <a:solidFill>
                  <a:srgbClr val="191919"/>
                </a:solidFill>
                <a:latin typeface="Open Sauce"/>
                <a:ea typeface="Open Sauce"/>
                <a:cs typeface="Open Sauce"/>
                <a:sym typeface="Open Sauce"/>
              </a:rPr>
              <a:t> </a:t>
            </a:r>
            <a:r>
              <a:rPr lang="en-US" sz="2000" spc="40" dirty="0" err="1">
                <a:solidFill>
                  <a:srgbClr val="191919"/>
                </a:solidFill>
                <a:latin typeface="Open Sauce"/>
                <a:ea typeface="Open Sauce"/>
                <a:cs typeface="Open Sauce"/>
                <a:sym typeface="Open Sauce"/>
              </a:rPr>
              <a:t>également</a:t>
            </a:r>
            <a:r>
              <a:rPr lang="en-US" sz="2000" spc="40" dirty="0">
                <a:solidFill>
                  <a:srgbClr val="191919"/>
                </a:solidFill>
                <a:latin typeface="Open Sauce"/>
                <a:ea typeface="Open Sauce"/>
                <a:cs typeface="Open Sauce"/>
                <a:sym typeface="Open Sauce"/>
              </a:rPr>
              <a:t> 3 </a:t>
            </a:r>
            <a:r>
              <a:rPr lang="en-US" sz="2000" spc="40" dirty="0" err="1">
                <a:solidFill>
                  <a:srgbClr val="191919"/>
                </a:solidFill>
                <a:latin typeface="Open Sauce"/>
                <a:ea typeface="Open Sauce"/>
                <a:cs typeface="Open Sauce"/>
                <a:sym typeface="Open Sauce"/>
              </a:rPr>
              <a:t>centres</a:t>
            </a:r>
            <a:r>
              <a:rPr lang="en-US" sz="2000" spc="40" dirty="0">
                <a:solidFill>
                  <a:srgbClr val="191919"/>
                </a:solidFill>
                <a:latin typeface="Open Sauce"/>
                <a:ea typeface="Open Sauce"/>
                <a:cs typeface="Open Sauce"/>
                <a:sym typeface="Open Sauce"/>
              </a:rPr>
              <a:t> de santé </a:t>
            </a:r>
            <a:r>
              <a:rPr lang="en-US" sz="2000" spc="40" dirty="0" err="1">
                <a:solidFill>
                  <a:srgbClr val="191919"/>
                </a:solidFill>
                <a:latin typeface="Open Sauce"/>
                <a:ea typeface="Open Sauce"/>
                <a:cs typeface="Open Sauce"/>
                <a:sym typeface="Open Sauce"/>
              </a:rPr>
              <a:t>polyvalents</a:t>
            </a:r>
            <a:r>
              <a:rPr lang="en-US" sz="2000" spc="40" dirty="0">
                <a:solidFill>
                  <a:srgbClr val="191919"/>
                </a:solidFill>
                <a:latin typeface="Open Sauce"/>
                <a:ea typeface="Open Sauce"/>
                <a:cs typeface="Open Sauce"/>
                <a:sym typeface="Open Sauce"/>
              </a:rPr>
              <a:t>, 2 CPTS</a:t>
            </a: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r>
              <a:rPr lang="en-US" sz="2553" spc="40" dirty="0">
                <a:solidFill>
                  <a:srgbClr val="191919"/>
                </a:solidFill>
                <a:latin typeface="Open Sauce"/>
                <a:ea typeface="Open Sauce"/>
                <a:cs typeface="Open Sauce"/>
                <a:sym typeface="Open Sauce"/>
              </a:rPr>
              <a:t> </a:t>
            </a:r>
          </a:p>
          <a:p>
            <a:pPr algn="l">
              <a:lnSpc>
                <a:spcPts val="3805"/>
              </a:lnSpc>
            </a:pPr>
            <a:endParaRPr lang="en-US" sz="2553" spc="40" dirty="0">
              <a:solidFill>
                <a:srgbClr val="191919"/>
              </a:solidFill>
              <a:latin typeface="Open Sauce"/>
              <a:ea typeface="Open Sauce"/>
              <a:cs typeface="Open Sauce"/>
              <a:sym typeface="Open Sauce"/>
            </a:endParaRPr>
          </a:p>
          <a:p>
            <a:pPr marL="0" lvl="0" indent="0" algn="l">
              <a:lnSpc>
                <a:spcPts val="3805"/>
              </a:lnSpc>
            </a:pPr>
            <a:endParaRPr lang="en-US" sz="2553" spc="40" dirty="0">
              <a:solidFill>
                <a:srgbClr val="191919"/>
              </a:solidFill>
              <a:latin typeface="Open Sauce"/>
              <a:ea typeface="Open Sauce"/>
              <a:cs typeface="Open Sauce"/>
              <a:sym typeface="Open Sauc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815680" y="591056"/>
            <a:ext cx="16158651" cy="1449308"/>
          </a:xfrm>
          <a:prstGeom prst="rect">
            <a:avLst/>
          </a:prstGeom>
        </p:spPr>
        <p:txBody>
          <a:bodyPr lIns="0" tIns="0" rIns="0" bIns="0" rtlCol="0" anchor="t">
            <a:spAutoFit/>
          </a:bodyPr>
          <a:lstStyle/>
          <a:p>
            <a:pPr marL="0" lvl="0" indent="0" algn="l">
              <a:lnSpc>
                <a:spcPts val="5944"/>
              </a:lnSpc>
              <a:spcBef>
                <a:spcPct val="0"/>
              </a:spcBef>
            </a:pPr>
            <a:r>
              <a:rPr lang="en-US" sz="4246" b="1" spc="-84" dirty="0" err="1">
                <a:solidFill>
                  <a:srgbClr val="191919"/>
                </a:solidFill>
                <a:latin typeface="Open Sauce Bold"/>
                <a:ea typeface="Open Sauce Bold"/>
                <a:cs typeface="Open Sauce Bold"/>
                <a:sym typeface="Open Sauce Bold"/>
              </a:rPr>
              <a:t>Eléments</a:t>
            </a:r>
            <a:r>
              <a:rPr lang="en-US" sz="4246" b="1" spc="-84" dirty="0">
                <a:solidFill>
                  <a:srgbClr val="191919"/>
                </a:solidFill>
                <a:latin typeface="Open Sauce Bold"/>
                <a:ea typeface="Open Sauce Bold"/>
                <a:cs typeface="Open Sauce Bold"/>
                <a:sym typeface="Open Sauce Bold"/>
              </a:rPr>
              <a:t> </a:t>
            </a:r>
            <a:r>
              <a:rPr lang="en-US" sz="4246" b="1" spc="-84" dirty="0" err="1">
                <a:solidFill>
                  <a:srgbClr val="191919"/>
                </a:solidFill>
                <a:latin typeface="Open Sauce Bold"/>
                <a:ea typeface="Open Sauce Bold"/>
                <a:cs typeface="Open Sauce Bold"/>
                <a:sym typeface="Open Sauce Bold"/>
              </a:rPr>
              <a:t>en</a:t>
            </a:r>
            <a:r>
              <a:rPr lang="en-US" sz="4246" b="1" spc="-84" dirty="0">
                <a:solidFill>
                  <a:srgbClr val="191919"/>
                </a:solidFill>
                <a:latin typeface="Open Sauce Bold"/>
                <a:ea typeface="Open Sauce Bold"/>
                <a:cs typeface="Open Sauce Bold"/>
                <a:sym typeface="Open Sauce Bold"/>
              </a:rPr>
              <a:t> lien </a:t>
            </a:r>
            <a:r>
              <a:rPr lang="en-US" sz="4246" b="1" spc="-84" dirty="0" err="1">
                <a:solidFill>
                  <a:srgbClr val="191919"/>
                </a:solidFill>
                <a:latin typeface="Open Sauce Bold"/>
                <a:ea typeface="Open Sauce Bold"/>
                <a:cs typeface="Open Sauce Bold"/>
                <a:sym typeface="Open Sauce Bold"/>
              </a:rPr>
              <a:t>l’accompagnement</a:t>
            </a:r>
            <a:r>
              <a:rPr lang="en-US" sz="4246" b="1" spc="-84" dirty="0">
                <a:solidFill>
                  <a:srgbClr val="191919"/>
                </a:solidFill>
                <a:latin typeface="Open Sauce Bold"/>
                <a:ea typeface="Open Sauce Bold"/>
                <a:cs typeface="Open Sauce Bold"/>
                <a:sym typeface="Open Sauce Bold"/>
              </a:rPr>
              <a:t> des </a:t>
            </a:r>
            <a:r>
              <a:rPr lang="en-US" sz="4246" b="1" spc="-84" dirty="0" err="1">
                <a:solidFill>
                  <a:srgbClr val="191919"/>
                </a:solidFill>
                <a:latin typeface="Open Sauce Bold"/>
                <a:ea typeface="Open Sauce Bold"/>
                <a:cs typeface="Open Sauce Bold"/>
                <a:sym typeface="Open Sauce Bold"/>
              </a:rPr>
              <a:t>personnes</a:t>
            </a:r>
            <a:r>
              <a:rPr lang="en-US" sz="4246" b="1" spc="-84" dirty="0">
                <a:solidFill>
                  <a:srgbClr val="191919"/>
                </a:solidFill>
                <a:latin typeface="Open Sauce Bold"/>
                <a:ea typeface="Open Sauce Bold"/>
                <a:cs typeface="Open Sauce Bold"/>
                <a:sym typeface="Open Sauce Bold"/>
              </a:rPr>
              <a:t> </a:t>
            </a:r>
            <a:r>
              <a:rPr lang="en-US" sz="4246" b="1" spc="-84" dirty="0" err="1">
                <a:solidFill>
                  <a:srgbClr val="191919"/>
                </a:solidFill>
                <a:latin typeface="Open Sauce Bold"/>
                <a:ea typeface="Open Sauce Bold"/>
                <a:cs typeface="Open Sauce Bold"/>
                <a:sym typeface="Open Sauce Bold"/>
              </a:rPr>
              <a:t>vulnérables</a:t>
            </a:r>
            <a:r>
              <a:rPr lang="en-US" sz="4246" b="1" spc="-84" dirty="0">
                <a:solidFill>
                  <a:srgbClr val="191919"/>
                </a:solidFill>
                <a:latin typeface="Open Sauce Bold"/>
                <a:ea typeface="Open Sauce Bold"/>
                <a:cs typeface="Open Sauce Bold"/>
                <a:sym typeface="Open Sauce Bold"/>
              </a:rPr>
              <a:t> et des aidants</a:t>
            </a:r>
          </a:p>
        </p:txBody>
      </p:sp>
      <p:sp>
        <p:nvSpPr>
          <p:cNvPr id="3" name="TextBox 3"/>
          <p:cNvSpPr txBox="1"/>
          <p:nvPr/>
        </p:nvSpPr>
        <p:spPr>
          <a:xfrm>
            <a:off x="10210800" y="1619679"/>
            <a:ext cx="7848600" cy="1415387"/>
          </a:xfrm>
          <a:prstGeom prst="rect">
            <a:avLst/>
          </a:prstGeom>
        </p:spPr>
        <p:txBody>
          <a:bodyPr wrap="square" lIns="0" tIns="0" rIns="0" bIns="0" rtlCol="0" anchor="t">
            <a:spAutoFit/>
          </a:bodyPr>
          <a:lstStyle/>
          <a:p>
            <a:pPr algn="l">
              <a:lnSpc>
                <a:spcPts val="3805"/>
              </a:lnSpc>
            </a:pPr>
            <a:endParaRPr lang="en-US" sz="2553" spc="40" dirty="0">
              <a:solidFill>
                <a:srgbClr val="000000"/>
              </a:solidFill>
              <a:latin typeface="Open Sauce"/>
              <a:ea typeface="Open Sauce"/>
              <a:cs typeface="Open Sauce"/>
              <a:sym typeface="Open Sauce"/>
            </a:endParaRPr>
          </a:p>
          <a:p>
            <a:pPr algn="l">
              <a:lnSpc>
                <a:spcPts val="3805"/>
              </a:lnSpc>
            </a:pPr>
            <a:endParaRPr lang="en-US" sz="2553" spc="40" dirty="0">
              <a:solidFill>
                <a:srgbClr val="000000"/>
              </a:solidFill>
              <a:latin typeface="Open Sauce"/>
              <a:ea typeface="Open Sauce"/>
              <a:cs typeface="Open Sauce"/>
              <a:sym typeface="Open Sauce"/>
            </a:endParaRPr>
          </a:p>
          <a:p>
            <a:pPr marL="0" lvl="0" indent="0" algn="l">
              <a:lnSpc>
                <a:spcPts val="3805"/>
              </a:lnSpc>
            </a:pPr>
            <a:endParaRPr lang="en-US" sz="2553" spc="40" dirty="0">
              <a:solidFill>
                <a:srgbClr val="000000"/>
              </a:solidFill>
              <a:latin typeface="Open Sauce"/>
              <a:ea typeface="Open Sauce"/>
              <a:cs typeface="Open Sauce"/>
              <a:sym typeface="Open Sauce"/>
            </a:endParaRPr>
          </a:p>
        </p:txBody>
      </p:sp>
      <p:sp>
        <p:nvSpPr>
          <p:cNvPr id="4" name="TextBox 4"/>
          <p:cNvSpPr txBox="1"/>
          <p:nvPr/>
        </p:nvSpPr>
        <p:spPr>
          <a:xfrm>
            <a:off x="815680" y="2400300"/>
            <a:ext cx="6986457" cy="7181453"/>
          </a:xfrm>
          <a:prstGeom prst="rect">
            <a:avLst/>
          </a:prstGeom>
        </p:spPr>
        <p:txBody>
          <a:bodyPr wrap="square" lIns="0" tIns="0" rIns="0" bIns="0" rtlCol="0" anchor="t">
            <a:spAutoFit/>
          </a:bodyPr>
          <a:lstStyle/>
          <a:p>
            <a:pPr marL="269877" lvl="1">
              <a:lnSpc>
                <a:spcPts val="3500"/>
              </a:lnSpc>
            </a:pPr>
            <a:r>
              <a:rPr lang="en-US" sz="2000" b="1" spc="40" dirty="0" err="1">
                <a:solidFill>
                  <a:srgbClr val="035D61"/>
                </a:solidFill>
                <a:latin typeface="Open Sauce Bold"/>
                <a:ea typeface="Open Sauce Bold"/>
                <a:cs typeface="Open Sauce Bold"/>
                <a:sym typeface="Open Sauce Bold"/>
              </a:rPr>
              <a:t>Personnes</a:t>
            </a:r>
            <a:r>
              <a:rPr lang="en-US" sz="2000" b="1" spc="40" dirty="0">
                <a:solidFill>
                  <a:srgbClr val="035D61"/>
                </a:solidFill>
                <a:latin typeface="Open Sauce Bold"/>
                <a:ea typeface="Open Sauce Bold"/>
                <a:cs typeface="Open Sauce Bold"/>
                <a:sym typeface="Open Sauce Bold"/>
              </a:rPr>
              <a:t> </a:t>
            </a:r>
            <a:r>
              <a:rPr lang="en-US" sz="2000" b="1" spc="40" dirty="0" err="1">
                <a:solidFill>
                  <a:srgbClr val="035D61"/>
                </a:solidFill>
                <a:latin typeface="Open Sauce Bold"/>
                <a:ea typeface="Open Sauce Bold"/>
                <a:cs typeface="Open Sauce Bold"/>
                <a:sym typeface="Open Sauce Bold"/>
              </a:rPr>
              <a:t>âgées</a:t>
            </a:r>
            <a:r>
              <a:rPr lang="en-US" sz="2000" b="1" spc="40" dirty="0">
                <a:solidFill>
                  <a:srgbClr val="035D61"/>
                </a:solidFill>
                <a:latin typeface="Open Sauce Bold"/>
                <a:ea typeface="Open Sauce Bold"/>
                <a:cs typeface="Open Sauce Bold"/>
                <a:sym typeface="Open Sauce Bold"/>
              </a:rPr>
              <a:t> : </a:t>
            </a:r>
            <a:endParaRPr lang="fr-FR" sz="2000" dirty="0">
              <a:solidFill>
                <a:srgbClr val="000000"/>
              </a:solidFill>
              <a:effectLst/>
              <a:latin typeface="Open Sauce" panose="020B0604020202020204" charset="0"/>
              <a:ea typeface="Calibri" panose="020F0502020204030204" pitchFamily="34" charset="0"/>
            </a:endParaRPr>
          </a:p>
          <a:p>
            <a:pPr marL="539754" lvl="1" indent="-269877" algn="l">
              <a:lnSpc>
                <a:spcPts val="3500"/>
              </a:lnSpc>
              <a:buFont typeface="Arial"/>
              <a:buChar char="•"/>
            </a:pPr>
            <a:r>
              <a:rPr lang="fr-FR" sz="2000" dirty="0">
                <a:solidFill>
                  <a:srgbClr val="000000"/>
                </a:solidFill>
                <a:effectLst/>
                <a:latin typeface="Open Sauce" panose="020B0604020202020204" charset="0"/>
                <a:ea typeface="Calibri" panose="020F0502020204030204" pitchFamily="34" charset="0"/>
              </a:rPr>
              <a:t>En 2021, le Pays de Morlaix dispose de 2 265 places en établissements pour personnes âgées, soit un taux d’équipement de 151 places pour 1 000 personnes âgées de 75 ans ou plus. </a:t>
            </a:r>
            <a:endParaRPr lang="en-US" sz="2000" b="1" dirty="0">
              <a:solidFill>
                <a:srgbClr val="035D61"/>
              </a:solidFill>
              <a:latin typeface="Open Sauce" panose="020B0604020202020204" charset="0"/>
              <a:ea typeface="Calibri" panose="020F0502020204030204" pitchFamily="34" charset="0"/>
              <a:sym typeface="Open Sauce Bold"/>
            </a:endParaRPr>
          </a:p>
          <a:p>
            <a:pPr marL="539754" lvl="1" indent="-269877" algn="l">
              <a:lnSpc>
                <a:spcPts val="3500"/>
              </a:lnSpc>
              <a:buFont typeface="Arial"/>
              <a:buChar char="•"/>
            </a:pPr>
            <a:r>
              <a:rPr lang="fr-FR" sz="2000" dirty="0">
                <a:effectLst/>
                <a:latin typeface="Open Sauce" panose="020B0604020202020204" charset="0"/>
                <a:ea typeface="Times New Roman" panose="02020603050405020304" pitchFamily="18" charset="0"/>
                <a:cs typeface="Calibri" panose="020F0502020204030204" pitchFamily="34" charset="0"/>
              </a:rPr>
              <a:t>23 EHPADs sont présents sur le Pays de Morlaix</a:t>
            </a:r>
            <a:r>
              <a:rPr lang="fr-FR" sz="2000" dirty="0">
                <a:latin typeface="Open Sauce" panose="020B0604020202020204" charset="0"/>
                <a:ea typeface="Times New Roman" panose="02020603050405020304" pitchFamily="18" charset="0"/>
                <a:cs typeface="Times New Roman" panose="02020603050405020304" pitchFamily="18" charset="0"/>
              </a:rPr>
              <a:t>, u</a:t>
            </a:r>
            <a:r>
              <a:rPr lang="fr-FR" sz="2000" dirty="0">
                <a:effectLst/>
                <a:latin typeface="Open Sauce" panose="020B0604020202020204" charset="0"/>
                <a:ea typeface="Times New Roman" panose="02020603050405020304" pitchFamily="18" charset="0"/>
              </a:rPr>
              <a:t>ne résidence autonomie</a:t>
            </a:r>
          </a:p>
          <a:p>
            <a:pPr marL="539754" lvl="1" indent="-269877" algn="l">
              <a:lnSpc>
                <a:spcPts val="3500"/>
              </a:lnSpc>
              <a:buFont typeface="Arial"/>
              <a:buChar char="•"/>
            </a:pPr>
            <a:r>
              <a:rPr lang="fr-FR" sz="2000" dirty="0">
                <a:latin typeface="Open Sauce" panose="020B0604020202020204" charset="0"/>
                <a:ea typeface="Times New Roman" panose="02020603050405020304" pitchFamily="18" charset="0"/>
              </a:rPr>
              <a:t>Des services : </a:t>
            </a:r>
          </a:p>
          <a:p>
            <a:pPr marL="342900" lvl="0" indent="-342900" algn="just">
              <a:buSzPts val="900"/>
              <a:buFont typeface="Arial Narrow" panose="020B0606020202030204" pitchFamily="34" charset="0"/>
              <a:buChar char="▪"/>
            </a:pPr>
            <a:r>
              <a:rPr lang="fr-FR" sz="1800" kern="50" dirty="0">
                <a:effectLst/>
                <a:latin typeface="Open Sauce" panose="020B0604020202020204" charset="0"/>
                <a:ea typeface="DejaVu LGC Sans"/>
                <a:cs typeface="Calibri" panose="020F0502020204030204" pitchFamily="34" charset="0"/>
              </a:rPr>
              <a:t>6 SSIAD, 7 SAAD, Nombreux CCAS, </a:t>
            </a:r>
            <a:r>
              <a:rPr lang="fr-FR" sz="1800" dirty="0">
                <a:effectLst/>
                <a:latin typeface="Open Sauce" panose="020B0604020202020204" charset="0"/>
                <a:ea typeface="Times New Roman" panose="02020603050405020304" pitchFamily="18" charset="0"/>
                <a:cs typeface="Calibri" panose="020F0502020204030204" pitchFamily="34" charset="0"/>
              </a:rPr>
              <a:t>Plateforme de répit aux aidants.</a:t>
            </a:r>
            <a:endParaRPr lang="fr-FR" sz="1800" dirty="0">
              <a:effectLst/>
              <a:latin typeface="Open Sauce" panose="020B0604020202020204" charset="0"/>
              <a:ea typeface="Times New Roman" panose="02020603050405020304" pitchFamily="18" charset="0"/>
              <a:cs typeface="Times New Roman" panose="02020603050405020304" pitchFamily="18" charset="0"/>
            </a:endParaRPr>
          </a:p>
          <a:p>
            <a:pPr lvl="0">
              <a:buSzPts val="900"/>
            </a:pPr>
            <a:r>
              <a:rPr lang="fr-FR" dirty="0">
                <a:latin typeface="Open Sauce" panose="020B0604020202020204" charset="0"/>
                <a:ea typeface="Times New Roman" panose="02020603050405020304" pitchFamily="18" charset="0"/>
                <a:cs typeface="Calibri" panose="020F0502020204030204" pitchFamily="34" charset="0"/>
              </a:rPr>
              <a:t>      </a:t>
            </a:r>
            <a:r>
              <a:rPr lang="fr-FR" sz="1800" dirty="0">
                <a:effectLst/>
                <a:latin typeface="Open Sauce" panose="020B0604020202020204" charset="0"/>
                <a:ea typeface="Times New Roman" panose="02020603050405020304" pitchFamily="18" charset="0"/>
                <a:cs typeface="Calibri" panose="020F0502020204030204" pitchFamily="34" charset="0"/>
              </a:rPr>
              <a:t>CLIC du Pays de Morlaix </a:t>
            </a:r>
            <a:r>
              <a:rPr lang="fr-FR" dirty="0">
                <a:latin typeface="Open Sauce" panose="020B0604020202020204" charset="0"/>
                <a:ea typeface="Times New Roman" panose="02020603050405020304" pitchFamily="18" charset="0"/>
                <a:cs typeface="Times New Roman" panose="02020603050405020304" pitchFamily="18" charset="0"/>
              </a:rPr>
              <a:t>, </a:t>
            </a:r>
            <a:r>
              <a:rPr lang="fr-FR" sz="1800" dirty="0">
                <a:effectLst/>
                <a:latin typeface="Open Sauce" panose="020B0604020202020204" charset="0"/>
                <a:ea typeface="Times New Roman" panose="02020603050405020304" pitchFamily="18" charset="0"/>
                <a:cs typeface="Calibri" panose="020F0502020204030204" pitchFamily="34" charset="0"/>
              </a:rPr>
              <a:t>DAC Appui Santé Nord Finistère</a:t>
            </a:r>
            <a:r>
              <a:rPr lang="fr-FR" dirty="0">
                <a:latin typeface="Open Sauce" panose="020B0604020202020204" charset="0"/>
                <a:ea typeface="Times New Roman" panose="02020603050405020304" pitchFamily="18" charset="0"/>
                <a:cs typeface="Times New Roman" panose="02020603050405020304" pitchFamily="18" charset="0"/>
              </a:rPr>
              <a:t>,      	d</a:t>
            </a:r>
            <a:r>
              <a:rPr lang="fr-FR" sz="1800" dirty="0">
                <a:effectLst/>
                <a:latin typeface="Open Sauce" panose="020B0604020202020204" charset="0"/>
                <a:ea typeface="Times New Roman" panose="02020603050405020304" pitchFamily="18" charset="0"/>
                <a:cs typeface="Calibri" panose="020F0502020204030204" pitchFamily="34" charset="0"/>
              </a:rPr>
              <a:t>épartement du Finistère et notamment le Plan Bien 	vieillir en Finistère</a:t>
            </a:r>
            <a:endParaRPr lang="fr-FR" sz="2000" dirty="0">
              <a:solidFill>
                <a:srgbClr val="000000"/>
              </a:solidFill>
              <a:latin typeface="Open Sauce" panose="020B0604020202020204" charset="0"/>
              <a:ea typeface="Open Sauce"/>
              <a:cs typeface="Open Sauce"/>
              <a:sym typeface="Open Sauce"/>
            </a:endParaRPr>
          </a:p>
          <a:p>
            <a:pPr marL="539754" lvl="1" indent="-269877" algn="l">
              <a:lnSpc>
                <a:spcPts val="3500"/>
              </a:lnSpc>
              <a:buFont typeface="Arial"/>
              <a:buChar char="•"/>
            </a:pPr>
            <a:r>
              <a:rPr lang="fr-FR" sz="2000" dirty="0">
                <a:solidFill>
                  <a:srgbClr val="000000"/>
                </a:solidFill>
                <a:latin typeface="Open Sauce"/>
                <a:ea typeface="Open Sauce"/>
                <a:cs typeface="Open Sauce"/>
                <a:sym typeface="Open Sauce"/>
              </a:rPr>
              <a:t>9,3 millions de personnes déclarent apporter une aide régulière à un proche en situation de handicap ou de perte d’autonomie en 2021 en France (DRESS)</a:t>
            </a:r>
            <a:endParaRPr lang="en-US" sz="2000" dirty="0">
              <a:solidFill>
                <a:srgbClr val="000000"/>
              </a:solidFill>
              <a:latin typeface="Open Sauce"/>
              <a:ea typeface="Open Sauce"/>
              <a:cs typeface="Open Sauce"/>
              <a:sym typeface="Open Sauce"/>
            </a:endParaRPr>
          </a:p>
          <a:p>
            <a:pPr algn="ctr">
              <a:lnSpc>
                <a:spcPts val="3500"/>
              </a:lnSpc>
            </a:pPr>
            <a:endParaRPr lang="en-US" sz="2500" dirty="0">
              <a:solidFill>
                <a:srgbClr val="000000"/>
              </a:solidFill>
              <a:latin typeface="Open Sauce"/>
              <a:ea typeface="Open Sauce"/>
              <a:cs typeface="Open Sauce"/>
              <a:sym typeface="Open Sauce"/>
            </a:endParaRPr>
          </a:p>
        </p:txBody>
      </p:sp>
      <p:sp>
        <p:nvSpPr>
          <p:cNvPr id="5" name="TextBox 4">
            <a:extLst>
              <a:ext uri="{FF2B5EF4-FFF2-40B4-BE49-F238E27FC236}">
                <a16:creationId xmlns:a16="http://schemas.microsoft.com/office/drawing/2014/main" id="{5794533C-6AE6-027B-4F1E-D444E557AC88}"/>
              </a:ext>
            </a:extLst>
          </p:cNvPr>
          <p:cNvSpPr txBox="1"/>
          <p:nvPr/>
        </p:nvSpPr>
        <p:spPr>
          <a:xfrm>
            <a:off x="8229601" y="2098054"/>
            <a:ext cx="7391400" cy="7155805"/>
          </a:xfrm>
          <a:prstGeom prst="rect">
            <a:avLst/>
          </a:prstGeom>
        </p:spPr>
        <p:txBody>
          <a:bodyPr wrap="square" lIns="0" tIns="0" rIns="0" bIns="0" rtlCol="0" anchor="t">
            <a:spAutoFit/>
          </a:bodyPr>
          <a:lstStyle/>
          <a:p>
            <a:pPr marL="269877" lvl="1">
              <a:lnSpc>
                <a:spcPts val="3500"/>
              </a:lnSpc>
            </a:pPr>
            <a:r>
              <a:rPr lang="en-US" sz="2000" b="1" spc="40" dirty="0" err="1">
                <a:solidFill>
                  <a:srgbClr val="035D61"/>
                </a:solidFill>
                <a:latin typeface="Open Sauce Bold"/>
                <a:ea typeface="Open Sauce Bold"/>
                <a:cs typeface="Open Sauce Bold"/>
                <a:sym typeface="Open Sauce Bold"/>
              </a:rPr>
              <a:t>Personnes</a:t>
            </a:r>
            <a:r>
              <a:rPr lang="en-US" sz="2000" b="1" spc="40" dirty="0">
                <a:solidFill>
                  <a:srgbClr val="035D61"/>
                </a:solidFill>
                <a:latin typeface="Open Sauce Bold"/>
                <a:ea typeface="Open Sauce Bold"/>
                <a:cs typeface="Open Sauce Bold"/>
                <a:sym typeface="Open Sauce Bold"/>
              </a:rPr>
              <a:t> </a:t>
            </a:r>
            <a:r>
              <a:rPr lang="en-US" sz="2000" b="1" spc="40" dirty="0" err="1">
                <a:solidFill>
                  <a:srgbClr val="035D61"/>
                </a:solidFill>
                <a:latin typeface="Open Sauce Bold"/>
                <a:ea typeface="Open Sauce Bold"/>
                <a:cs typeface="Open Sauce Bold"/>
                <a:sym typeface="Open Sauce Bold"/>
              </a:rPr>
              <a:t>en</a:t>
            </a:r>
            <a:r>
              <a:rPr lang="en-US" sz="2000" b="1" spc="40" dirty="0">
                <a:solidFill>
                  <a:srgbClr val="035D61"/>
                </a:solidFill>
                <a:latin typeface="Open Sauce Bold"/>
                <a:ea typeface="Open Sauce Bold"/>
                <a:cs typeface="Open Sauce Bold"/>
                <a:sym typeface="Open Sauce Bold"/>
              </a:rPr>
              <a:t> situation de handicap : </a:t>
            </a:r>
            <a:endParaRPr lang="fr-FR" sz="2000" dirty="0">
              <a:solidFill>
                <a:srgbClr val="000000"/>
              </a:solidFill>
              <a:effectLst/>
              <a:latin typeface="Open Sauce" panose="020B0604020202020204" charset="0"/>
              <a:ea typeface="Calibri" panose="020F0502020204030204" pitchFamily="34" charset="0"/>
            </a:endParaRPr>
          </a:p>
          <a:p>
            <a:pPr marL="539754" lvl="1" indent="-269877" algn="l">
              <a:lnSpc>
                <a:spcPts val="3500"/>
              </a:lnSpc>
              <a:buFont typeface="Arial"/>
              <a:buChar char="•"/>
            </a:pPr>
            <a:r>
              <a:rPr lang="fr-FR" sz="2000" dirty="0">
                <a:solidFill>
                  <a:srgbClr val="000000"/>
                </a:solidFill>
                <a:effectLst/>
                <a:latin typeface="Open Sauce" panose="020B0604020202020204" charset="0"/>
                <a:ea typeface="Calibri" panose="020F0502020204030204" pitchFamily="34" charset="0"/>
              </a:rPr>
              <a:t>En 2021, sur les 59 communes du Pays de Morlaix on dénombre 2 775 bénéficiaires de l’AAH, dont 849 sur la commune de Morlaix, 26 à Landivisiau et 161 à Saint-Pol-de-Léon. </a:t>
            </a:r>
          </a:p>
          <a:p>
            <a:pPr marL="269877" lvl="1" algn="l">
              <a:lnSpc>
                <a:spcPts val="3500"/>
              </a:lnSpc>
            </a:pPr>
            <a:r>
              <a:rPr lang="fr-FR" sz="2000" b="1" dirty="0">
                <a:solidFill>
                  <a:srgbClr val="000000"/>
                </a:solidFill>
                <a:latin typeface="Open Sauce" panose="020B0604020202020204" charset="0"/>
                <a:ea typeface="Calibri" panose="020F0502020204030204" pitchFamily="34" charset="0"/>
                <a:sym typeface="Open Sauce Bold"/>
              </a:rPr>
              <a:t>Des structures pour adultes</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1 Maison d’Accueil Spécialisée (MAS)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3 Foyers d’accueil médicalisés ;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1 Foyer d’hébergement ;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3 Foyers de vie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3 services d'accompagnement à la vie sociale (SAVS) ;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1 service d’accompagnement médico-social pour adultes handicapés (SAMSAH) ; </a:t>
            </a:r>
          </a:p>
          <a:p>
            <a:pPr marL="360000" lvl="1" indent="-269877" algn="l">
              <a:buFont typeface="Arial"/>
              <a:buChar char="•"/>
            </a:pPr>
            <a:r>
              <a:rPr lang="fr-FR" sz="2000" dirty="0">
                <a:latin typeface="Open Sauce" panose="020B0604020202020204" charset="0"/>
                <a:ea typeface="Calibri" panose="020F0502020204030204" pitchFamily="34" charset="0"/>
                <a:sym typeface="Open Sauce Bold"/>
              </a:rPr>
              <a:t>4 établissements et Services d’Aide par le Travail (ESAT). </a:t>
            </a:r>
          </a:p>
          <a:p>
            <a:pPr lvl="0" algn="just">
              <a:buSzPts val="800"/>
            </a:pPr>
            <a:r>
              <a:rPr lang="fr-FR" sz="2000" b="1" dirty="0">
                <a:latin typeface="Open Sauce" panose="020B0604020202020204" charset="0"/>
                <a:ea typeface="Calibri" panose="020F0502020204030204" pitchFamily="34" charset="0"/>
                <a:sym typeface="Open Sauce Bold"/>
              </a:rPr>
              <a:t>Pour enfants </a:t>
            </a:r>
            <a:r>
              <a:rPr lang="fr-FR" sz="2000" dirty="0">
                <a:latin typeface="Open Sauce" panose="020B0604020202020204" charset="0"/>
                <a:ea typeface="Calibri" panose="020F0502020204030204" pitchFamily="34" charset="0"/>
                <a:sym typeface="Open Sauce Bold"/>
              </a:rPr>
              <a:t>: </a:t>
            </a:r>
            <a:r>
              <a:rPr lang="fr-FR" sz="1800" dirty="0">
                <a:effectLst/>
                <a:latin typeface="Open Sauce" panose="020B0604020202020204" charset="0"/>
                <a:ea typeface="DejaVu LGC Sans"/>
                <a:cs typeface="Calibri" panose="020F0502020204030204" pitchFamily="34" charset="0"/>
              </a:rPr>
              <a:t>1 Institut </a:t>
            </a:r>
            <a:r>
              <a:rPr lang="fr-FR" sz="1800" dirty="0" err="1">
                <a:effectLst/>
                <a:latin typeface="Open Sauce" panose="020B0604020202020204" charset="0"/>
                <a:ea typeface="DejaVu LGC Sans"/>
                <a:cs typeface="Calibri" panose="020F0502020204030204" pitchFamily="34" charset="0"/>
              </a:rPr>
              <a:t>Médico-éducatif</a:t>
            </a:r>
            <a:r>
              <a:rPr lang="fr-FR" sz="1800" dirty="0">
                <a:effectLst/>
                <a:latin typeface="Open Sauce" panose="020B0604020202020204" charset="0"/>
                <a:ea typeface="DejaVu LGC Sans"/>
                <a:cs typeface="Calibri" panose="020F0502020204030204" pitchFamily="34" charset="0"/>
              </a:rPr>
              <a:t> (IME) ; </a:t>
            </a:r>
            <a:endParaRPr lang="fr-FR" sz="1800" dirty="0">
              <a:effectLst/>
              <a:latin typeface="Open Sauce" panose="020B0604020202020204" charset="0"/>
              <a:ea typeface="Times New Roman" panose="02020603050405020304" pitchFamily="18" charset="0"/>
              <a:cs typeface="Times New Roman" panose="02020603050405020304" pitchFamily="18" charset="0"/>
            </a:endParaRPr>
          </a:p>
          <a:p>
            <a:pPr marL="342900" lvl="0" indent="-342900" algn="just">
              <a:buSzPts val="800"/>
              <a:buFont typeface="Wingdings" panose="05000000000000000000" pitchFamily="2" charset="2"/>
              <a:buChar char=""/>
            </a:pPr>
            <a:r>
              <a:rPr lang="fr-FR" sz="1800" dirty="0">
                <a:effectLst/>
                <a:latin typeface="Open Sauce" panose="020B0604020202020204" charset="0"/>
                <a:ea typeface="DejaVu LGC Sans"/>
                <a:cs typeface="Calibri" panose="020F0502020204030204" pitchFamily="34" charset="0"/>
              </a:rPr>
              <a:t>1 Institut Thérapeutique éducatif et pédagogique (ITEP) ; </a:t>
            </a:r>
            <a:endParaRPr lang="fr-FR" sz="1800" dirty="0">
              <a:effectLst/>
              <a:latin typeface="Open Sauce" panose="020B0604020202020204" charset="0"/>
              <a:ea typeface="Times New Roman" panose="02020603050405020304" pitchFamily="18" charset="0"/>
              <a:cs typeface="Times New Roman" panose="02020603050405020304" pitchFamily="18" charset="0"/>
            </a:endParaRPr>
          </a:p>
          <a:p>
            <a:pPr marL="342900" lvl="0" indent="-342900" algn="just">
              <a:buSzPts val="800"/>
              <a:buFont typeface="Wingdings" panose="05000000000000000000" pitchFamily="2" charset="2"/>
              <a:buChar char=""/>
            </a:pPr>
            <a:r>
              <a:rPr lang="fr-FR" sz="1800" kern="50" dirty="0">
                <a:effectLst/>
                <a:latin typeface="Open Sauce" panose="020B0604020202020204" charset="0"/>
                <a:ea typeface="DejaVu LGC Sans"/>
                <a:cs typeface="Calibri" panose="020F0502020204030204" pitchFamily="34" charset="0"/>
              </a:rPr>
              <a:t>1 Service d’Education Spéciale et de Soins à Domicile (SESSAD) ; </a:t>
            </a:r>
            <a:endParaRPr lang="fr-FR" sz="1800" dirty="0">
              <a:effectLst/>
              <a:latin typeface="Open Sauce" panose="020B0604020202020204" charset="0"/>
              <a:ea typeface="Times New Roman" panose="02020603050405020304" pitchFamily="18" charset="0"/>
              <a:cs typeface="Times New Roman" panose="02020603050405020304" pitchFamily="18" charset="0"/>
            </a:endParaRPr>
          </a:p>
          <a:p>
            <a:pPr marL="342900" lvl="0" indent="-342900" algn="just">
              <a:buSzPts val="800"/>
              <a:buFont typeface="Wingdings" panose="05000000000000000000" pitchFamily="2" charset="2"/>
              <a:buChar char=""/>
            </a:pPr>
            <a:r>
              <a:rPr lang="fr-FR" sz="1800" kern="50" dirty="0">
                <a:effectLst/>
                <a:latin typeface="Open Sauce" panose="020B0604020202020204" charset="0"/>
                <a:ea typeface="DejaVu LGC Sans"/>
                <a:cs typeface="Calibri" panose="020F0502020204030204" pitchFamily="34" charset="0"/>
              </a:rPr>
              <a:t>1 Centre d’action médico-sociale précoce (CAMSP) ; </a:t>
            </a:r>
            <a:endParaRPr lang="fr-FR" sz="1800" dirty="0">
              <a:effectLst/>
              <a:latin typeface="Open Sauce" panose="020B0604020202020204" charset="0"/>
              <a:ea typeface="Times New Roman" panose="02020603050405020304" pitchFamily="18" charset="0"/>
              <a:cs typeface="Times New Roman" panose="02020603050405020304" pitchFamily="18" charset="0"/>
            </a:endParaRPr>
          </a:p>
          <a:p>
            <a:r>
              <a:rPr lang="fr-FR" sz="1800" kern="50" dirty="0">
                <a:effectLst/>
                <a:latin typeface="Open Sauce" panose="020B0604020202020204" charset="0"/>
                <a:ea typeface="DejaVu LGC Sans"/>
              </a:rPr>
              <a:t>Plusieurs Unités Localisées pour l’Inclusion Scolaire</a:t>
            </a:r>
            <a:endParaRPr lang="fr-FR" sz="2000" dirty="0">
              <a:latin typeface="Open Sauce" panose="020B0604020202020204" charset="0"/>
              <a:ea typeface="Calibri" panose="020F0502020204030204" pitchFamily="34" charset="0"/>
              <a:sym typeface="Open Sauce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1939689" y="-2590041"/>
            <a:ext cx="5657850" cy="5657850"/>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5757"/>
            </a:solidFill>
            <a:ln cap="sq">
              <a:noFill/>
              <a:prstDash val="solid"/>
              <a:miter/>
            </a:ln>
          </p:spPr>
          <p:txBody>
            <a:bodyPr/>
            <a:lstStyle/>
            <a:p>
              <a:endParaRPr lang="fr-FR"/>
            </a:p>
          </p:txBody>
        </p:sp>
        <p:sp>
          <p:nvSpPr>
            <p:cNvPr id="4" name="TextBox 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214531" y="0"/>
            <a:ext cx="3144418" cy="10287000"/>
            <a:chOff x="0" y="0"/>
            <a:chExt cx="828159" cy="2709333"/>
          </a:xfrm>
        </p:grpSpPr>
        <p:sp>
          <p:nvSpPr>
            <p:cNvPr id="6" name="Freeform 6"/>
            <p:cNvSpPr/>
            <p:nvPr/>
          </p:nvSpPr>
          <p:spPr>
            <a:xfrm>
              <a:off x="0" y="0"/>
              <a:ext cx="828159" cy="2709333"/>
            </a:xfrm>
            <a:custGeom>
              <a:avLst/>
              <a:gdLst/>
              <a:ahLst/>
              <a:cxnLst/>
              <a:rect l="l" t="t" r="r" b="b"/>
              <a:pathLst>
                <a:path w="828159" h="2709333">
                  <a:moveTo>
                    <a:pt x="0" y="0"/>
                  </a:moveTo>
                  <a:lnTo>
                    <a:pt x="828159" y="0"/>
                  </a:lnTo>
                  <a:lnTo>
                    <a:pt x="828159" y="2709333"/>
                  </a:lnTo>
                  <a:lnTo>
                    <a:pt x="0" y="2709333"/>
                  </a:lnTo>
                  <a:close/>
                </a:path>
              </a:pathLst>
            </a:custGeom>
            <a:solidFill>
              <a:srgbClr val="106861"/>
            </a:solidFill>
            <a:ln cap="sq">
              <a:noFill/>
              <a:prstDash val="solid"/>
              <a:miter/>
            </a:ln>
          </p:spPr>
          <p:txBody>
            <a:bodyPr/>
            <a:lstStyle/>
            <a:p>
              <a:endParaRPr lang="fr-FR"/>
            </a:p>
          </p:txBody>
        </p:sp>
        <p:sp>
          <p:nvSpPr>
            <p:cNvPr id="7" name="TextBox 7"/>
            <p:cNvSpPr txBox="1"/>
            <p:nvPr/>
          </p:nvSpPr>
          <p:spPr>
            <a:xfrm>
              <a:off x="0" y="-19050"/>
              <a:ext cx="828159" cy="272838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8" name="TextBox 8"/>
          <p:cNvSpPr txBox="1"/>
          <p:nvPr/>
        </p:nvSpPr>
        <p:spPr>
          <a:xfrm>
            <a:off x="1462948" y="942975"/>
            <a:ext cx="3630003" cy="1652056"/>
          </a:xfrm>
          <a:prstGeom prst="rect">
            <a:avLst/>
          </a:prstGeom>
        </p:spPr>
        <p:txBody>
          <a:bodyPr lIns="0" tIns="0" rIns="0" bIns="0" rtlCol="0" anchor="t">
            <a:spAutoFit/>
          </a:bodyPr>
          <a:lstStyle/>
          <a:p>
            <a:pPr marL="0" lvl="0" indent="0" algn="l">
              <a:lnSpc>
                <a:spcPts val="6644"/>
              </a:lnSpc>
              <a:spcBef>
                <a:spcPct val="0"/>
              </a:spcBef>
            </a:pPr>
            <a:r>
              <a:rPr lang="en-US" sz="4746" b="1" spc="-94">
                <a:solidFill>
                  <a:srgbClr val="191919"/>
                </a:solidFill>
                <a:latin typeface="Open Sauce Bold"/>
                <a:ea typeface="Open Sauce Bold"/>
                <a:cs typeface="Open Sauce Bold"/>
                <a:sym typeface="Open Sauce Bold"/>
              </a:rPr>
              <a:t>ORDRE DU JOUR </a:t>
            </a:r>
          </a:p>
        </p:txBody>
      </p:sp>
      <p:sp>
        <p:nvSpPr>
          <p:cNvPr id="9" name="TextBox 9"/>
          <p:cNvSpPr txBox="1"/>
          <p:nvPr/>
        </p:nvSpPr>
        <p:spPr>
          <a:xfrm>
            <a:off x="1254578" y="2963034"/>
            <a:ext cx="13034966" cy="7107971"/>
          </a:xfrm>
          <a:prstGeom prst="rect">
            <a:avLst/>
          </a:prstGeom>
        </p:spPr>
        <p:txBody>
          <a:bodyPr lIns="0" tIns="0" rIns="0" bIns="0" rtlCol="0" anchor="t">
            <a:spAutoFit/>
          </a:bodyPr>
          <a:lstStyle/>
          <a:p>
            <a:pPr marL="565238" lvl="1" indent="-282619" algn="l">
              <a:lnSpc>
                <a:spcPts val="4345"/>
              </a:lnSpc>
              <a:buFont typeface="Arial"/>
              <a:buChar char="•"/>
            </a:pPr>
            <a:r>
              <a:rPr lang="en-US" sz="2618" b="1" dirty="0">
                <a:solidFill>
                  <a:srgbClr val="191919"/>
                </a:solidFill>
                <a:latin typeface="Open Sauce Bold"/>
                <a:ea typeface="Open Sauce Bold"/>
                <a:cs typeface="Open Sauce Bold"/>
                <a:sym typeface="Open Sauce Bold"/>
              </a:rPr>
              <a:t>INTRODUCTION </a:t>
            </a:r>
            <a:r>
              <a:rPr lang="en-US" sz="2618" dirty="0">
                <a:solidFill>
                  <a:srgbClr val="191919"/>
                </a:solidFill>
                <a:latin typeface="Open Sauce"/>
                <a:ea typeface="Open Sauce"/>
                <a:cs typeface="Open Sauce"/>
                <a:sym typeface="Open Sauce"/>
              </a:rPr>
              <a:t> : </a:t>
            </a:r>
            <a:r>
              <a:rPr lang="en-US" sz="2618" dirty="0" err="1">
                <a:solidFill>
                  <a:srgbClr val="191919"/>
                </a:solidFill>
                <a:latin typeface="Open Sauce"/>
                <a:ea typeface="Open Sauce"/>
                <a:cs typeface="Open Sauce"/>
                <a:sym typeface="Open Sauce"/>
              </a:rPr>
              <a:t>contexte</a:t>
            </a:r>
            <a:endParaRPr lang="en-US" sz="2618" dirty="0">
              <a:solidFill>
                <a:srgbClr val="191919"/>
              </a:solidFill>
              <a:latin typeface="Open Sauce"/>
              <a:ea typeface="Open Sauce"/>
              <a:cs typeface="Open Sauce"/>
              <a:sym typeface="Open Sauce"/>
            </a:endParaRP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I</a:t>
            </a:r>
            <a:r>
              <a:rPr lang="en-US" sz="2618" b="1" dirty="0">
                <a:solidFill>
                  <a:srgbClr val="191919"/>
                </a:solidFill>
                <a:latin typeface="Open Sauce Bold"/>
                <a:ea typeface="Open Sauce Bold"/>
                <a:cs typeface="Open Sauce Bold"/>
                <a:sym typeface="Open Sauce Bold"/>
              </a:rPr>
              <a:t>ntervention de </a:t>
            </a:r>
            <a:r>
              <a:rPr lang="en-US" sz="2618" b="1" dirty="0" err="1">
                <a:solidFill>
                  <a:srgbClr val="191919"/>
                </a:solidFill>
                <a:latin typeface="Open Sauce Bold"/>
                <a:ea typeface="Open Sauce Bold"/>
                <a:cs typeface="Open Sauce Bold"/>
                <a:sym typeface="Open Sauce Bold"/>
              </a:rPr>
              <a:t>l'ARS</a:t>
            </a:r>
            <a:r>
              <a:rPr lang="en-US" sz="2618" b="1" dirty="0">
                <a:solidFill>
                  <a:srgbClr val="191919"/>
                </a:solidFill>
                <a:latin typeface="Open Sauce Bold"/>
                <a:ea typeface="Open Sauce Bold"/>
                <a:cs typeface="Open Sauce Bold"/>
                <a:sym typeface="Open Sauce Bold"/>
              </a:rPr>
              <a:t> </a:t>
            </a:r>
          </a:p>
          <a:p>
            <a:pPr marL="565238" lvl="1" indent="-282619" algn="l">
              <a:lnSpc>
                <a:spcPts val="4345"/>
              </a:lnSpc>
              <a:buFont typeface="Arial"/>
              <a:buChar char="•"/>
            </a:pPr>
            <a:r>
              <a:rPr lang="en-US" sz="2618" b="1" dirty="0" err="1">
                <a:solidFill>
                  <a:srgbClr val="191919"/>
                </a:solidFill>
                <a:latin typeface="Open Sauce Bold"/>
                <a:ea typeface="Open Sauce Bold"/>
                <a:cs typeface="Open Sauce Bold"/>
                <a:sym typeface="Open Sauce Bold"/>
              </a:rPr>
              <a:t>Présentation</a:t>
            </a:r>
            <a:r>
              <a:rPr lang="en-US" sz="2618" b="1" dirty="0">
                <a:solidFill>
                  <a:srgbClr val="191919"/>
                </a:solidFill>
                <a:latin typeface="Open Sauce Bold"/>
                <a:ea typeface="Open Sauce Bold"/>
                <a:cs typeface="Open Sauce Bold"/>
                <a:sym typeface="Open Sauce Bold"/>
              </a:rPr>
              <a:t> du diagnostic de santé</a:t>
            </a:r>
          </a:p>
          <a:p>
            <a:pPr marL="565238" lvl="1" indent="-282619" algn="l">
              <a:lnSpc>
                <a:spcPts val="4345"/>
              </a:lnSpc>
              <a:buFont typeface="Arial"/>
              <a:buChar char="•"/>
            </a:pPr>
            <a:r>
              <a:rPr lang="en-US" sz="2618" b="1" dirty="0">
                <a:solidFill>
                  <a:srgbClr val="191919"/>
                </a:solidFill>
                <a:latin typeface="Open Sauce Bold"/>
                <a:ea typeface="Open Sauce Bold"/>
                <a:cs typeface="Open Sauce Bold"/>
                <a:sym typeface="Open Sauce Bold"/>
              </a:rPr>
              <a:t>Temps </a:t>
            </a:r>
            <a:r>
              <a:rPr lang="en-US" sz="2618" b="1" dirty="0" err="1">
                <a:solidFill>
                  <a:srgbClr val="191919"/>
                </a:solidFill>
                <a:latin typeface="Open Sauce Bold"/>
                <a:ea typeface="Open Sauce Bold"/>
                <a:cs typeface="Open Sauce Bold"/>
                <a:sym typeface="Open Sauce Bold"/>
              </a:rPr>
              <a:t>d’interconnaissance</a:t>
            </a:r>
            <a:endParaRPr lang="en-US" sz="2618" b="1" dirty="0">
              <a:solidFill>
                <a:srgbClr val="191919"/>
              </a:solidFill>
              <a:latin typeface="Open Sauce Bold"/>
              <a:ea typeface="Open Sauce Bold"/>
              <a:cs typeface="Open Sauce Bold"/>
              <a:sym typeface="Open Sauce Bold"/>
            </a:endParaRPr>
          </a:p>
          <a:p>
            <a:pPr algn="l">
              <a:lnSpc>
                <a:spcPts val="4345"/>
              </a:lnSpc>
            </a:pPr>
            <a:endParaRPr lang="en-US" sz="2618" b="1" dirty="0">
              <a:solidFill>
                <a:srgbClr val="191919"/>
              </a:solidFill>
              <a:latin typeface="Open Sauce Bold"/>
              <a:ea typeface="Open Sauce Bold"/>
              <a:cs typeface="Open Sauce Bold"/>
              <a:sym typeface="Open Sauce Bold"/>
            </a:endParaRPr>
          </a:p>
          <a:p>
            <a:pPr algn="ctr">
              <a:lnSpc>
                <a:spcPts val="4345"/>
              </a:lnSpc>
            </a:pPr>
            <a:r>
              <a:rPr lang="en-US" sz="2618" dirty="0">
                <a:solidFill>
                  <a:srgbClr val="191919"/>
                </a:solidFill>
                <a:latin typeface="Open Sauce"/>
                <a:ea typeface="Open Sauce"/>
                <a:cs typeface="Open Sauce"/>
                <a:sym typeface="Open Sauce"/>
              </a:rPr>
              <a:t>-Pause-</a:t>
            </a:r>
          </a:p>
          <a:p>
            <a:pPr algn="ctr">
              <a:lnSpc>
                <a:spcPts val="4345"/>
              </a:lnSpc>
            </a:pPr>
            <a:endParaRPr lang="en-US" sz="2618" dirty="0">
              <a:solidFill>
                <a:srgbClr val="191919"/>
              </a:solidFill>
              <a:latin typeface="Open Sauce"/>
              <a:ea typeface="Open Sauce"/>
              <a:cs typeface="Open Sauce"/>
              <a:sym typeface="Open Sauce"/>
            </a:endParaRPr>
          </a:p>
          <a:p>
            <a:pPr marL="565238" lvl="1" indent="-282619" algn="l">
              <a:lnSpc>
                <a:spcPts val="4345"/>
              </a:lnSpc>
              <a:buFont typeface="Arial"/>
              <a:buChar char="•"/>
            </a:pPr>
            <a:r>
              <a:rPr lang="en-US" sz="2618" b="1" dirty="0" err="1">
                <a:solidFill>
                  <a:srgbClr val="191919"/>
                </a:solidFill>
                <a:latin typeface="Open Sauce Bold"/>
                <a:ea typeface="Open Sauce Bold"/>
                <a:cs typeface="Open Sauce Bold"/>
                <a:sym typeface="Open Sauce Bold"/>
              </a:rPr>
              <a:t>Groupes</a:t>
            </a:r>
            <a:r>
              <a:rPr lang="en-US" sz="2618" b="1" dirty="0">
                <a:solidFill>
                  <a:srgbClr val="191919"/>
                </a:solidFill>
                <a:latin typeface="Open Sauce Bold"/>
                <a:ea typeface="Open Sauce Bold"/>
                <a:cs typeface="Open Sauce Bold"/>
                <a:sym typeface="Open Sauce Bold"/>
              </a:rPr>
              <a:t> de travail : Brainstorming sur les actions</a:t>
            </a:r>
            <a:r>
              <a:rPr lang="en-US" sz="2618" dirty="0">
                <a:solidFill>
                  <a:srgbClr val="191919"/>
                </a:solidFill>
                <a:latin typeface="Open Sauce"/>
                <a:ea typeface="Open Sauce"/>
                <a:cs typeface="Open Sauce"/>
                <a:sym typeface="Open Sauce"/>
              </a:rPr>
              <a:t> à </a:t>
            </a:r>
            <a:r>
              <a:rPr lang="en-US" sz="2618" dirty="0" err="1">
                <a:solidFill>
                  <a:srgbClr val="191919"/>
                </a:solidFill>
                <a:latin typeface="Open Sauce"/>
                <a:ea typeface="Open Sauce"/>
                <a:cs typeface="Open Sauce"/>
                <a:sym typeface="Open Sauce"/>
              </a:rPr>
              <a:t>réaliser</a:t>
            </a:r>
            <a:r>
              <a:rPr lang="en-US" sz="2618" dirty="0">
                <a:solidFill>
                  <a:srgbClr val="191919"/>
                </a:solidFill>
                <a:latin typeface="Open Sauce"/>
                <a:ea typeface="Open Sauce"/>
                <a:cs typeface="Open Sauce"/>
                <a:sym typeface="Open Sauce"/>
              </a:rPr>
              <a:t> </a:t>
            </a:r>
            <a:r>
              <a:rPr lang="en-US" sz="2618" dirty="0" err="1">
                <a:solidFill>
                  <a:srgbClr val="191919"/>
                </a:solidFill>
                <a:latin typeface="Open Sauce"/>
                <a:ea typeface="Open Sauce"/>
                <a:cs typeface="Open Sauce"/>
                <a:sym typeface="Open Sauce"/>
              </a:rPr>
              <a:t>en</a:t>
            </a:r>
            <a:r>
              <a:rPr lang="en-US" sz="2618" dirty="0">
                <a:solidFill>
                  <a:srgbClr val="191919"/>
                </a:solidFill>
                <a:latin typeface="Open Sauce"/>
                <a:ea typeface="Open Sauce"/>
                <a:cs typeface="Open Sauce"/>
                <a:sym typeface="Open Sauce"/>
              </a:rPr>
              <a:t> </a:t>
            </a:r>
            <a:r>
              <a:rPr lang="en-US" sz="2618" dirty="0" err="1">
                <a:solidFill>
                  <a:srgbClr val="191919"/>
                </a:solidFill>
                <a:latin typeface="Open Sauce"/>
                <a:ea typeface="Open Sauce"/>
                <a:cs typeface="Open Sauce"/>
                <a:sym typeface="Open Sauce"/>
              </a:rPr>
              <a:t>fonction</a:t>
            </a:r>
            <a:r>
              <a:rPr lang="en-US" sz="2618" dirty="0">
                <a:solidFill>
                  <a:srgbClr val="191919"/>
                </a:solidFill>
                <a:latin typeface="Open Sauce"/>
                <a:ea typeface="Open Sauce"/>
                <a:cs typeface="Open Sauce"/>
                <a:sym typeface="Open Sauce"/>
              </a:rPr>
              <a:t> des </a:t>
            </a:r>
            <a:r>
              <a:rPr lang="en-US" sz="2618" dirty="0" err="1">
                <a:solidFill>
                  <a:srgbClr val="191919"/>
                </a:solidFill>
                <a:latin typeface="Open Sauce"/>
                <a:ea typeface="Open Sauce"/>
                <a:cs typeface="Open Sauce"/>
                <a:sym typeface="Open Sauce"/>
              </a:rPr>
              <a:t>besoins</a:t>
            </a:r>
            <a:r>
              <a:rPr lang="en-US" sz="2618" dirty="0">
                <a:solidFill>
                  <a:srgbClr val="191919"/>
                </a:solidFill>
                <a:latin typeface="Open Sauce"/>
                <a:ea typeface="Open Sauce"/>
                <a:cs typeface="Open Sauce"/>
                <a:sym typeface="Open Sauce"/>
              </a:rPr>
              <a:t> et des axes. </a:t>
            </a:r>
          </a:p>
          <a:p>
            <a:pPr algn="l">
              <a:lnSpc>
                <a:spcPts val="4345"/>
              </a:lnSpc>
            </a:pPr>
            <a:r>
              <a:rPr lang="en-US" sz="2618" dirty="0">
                <a:solidFill>
                  <a:srgbClr val="191919"/>
                </a:solidFill>
                <a:latin typeface="Open Sauce"/>
                <a:ea typeface="Open Sauce"/>
                <a:cs typeface="Open Sauce"/>
                <a:sym typeface="Open Sauce"/>
              </a:rPr>
              <a:t> -&gt;</a:t>
            </a:r>
            <a:r>
              <a:rPr lang="en-US" sz="2618" b="1" dirty="0">
                <a:solidFill>
                  <a:srgbClr val="191919"/>
                </a:solidFill>
                <a:latin typeface="Open Sauce Bold"/>
                <a:ea typeface="Open Sauce Bold"/>
                <a:cs typeface="Open Sauce Bold"/>
                <a:sym typeface="Open Sauce Bold"/>
              </a:rPr>
              <a:t> 1er temps :</a:t>
            </a:r>
            <a:r>
              <a:rPr lang="en-US" sz="2618" dirty="0">
                <a:solidFill>
                  <a:srgbClr val="191919"/>
                </a:solidFill>
                <a:latin typeface="Open Sauce"/>
                <a:ea typeface="Open Sauce"/>
                <a:cs typeface="Open Sauce"/>
                <a:sym typeface="Open Sauce"/>
              </a:rPr>
              <a:t> Avis sur les actions du CLS 1 et les propositions CLS 2 (tableaux)</a:t>
            </a:r>
          </a:p>
          <a:p>
            <a:pPr algn="l">
              <a:lnSpc>
                <a:spcPts val="4345"/>
              </a:lnSpc>
            </a:pPr>
            <a:r>
              <a:rPr lang="en-US" sz="2618" dirty="0">
                <a:solidFill>
                  <a:srgbClr val="191919"/>
                </a:solidFill>
                <a:latin typeface="Open Sauce"/>
                <a:ea typeface="Open Sauce"/>
                <a:cs typeface="Open Sauce"/>
                <a:sym typeface="Open Sauce"/>
              </a:rPr>
              <a:t>-&gt;</a:t>
            </a:r>
            <a:r>
              <a:rPr lang="en-US" sz="2618" b="1" dirty="0">
                <a:solidFill>
                  <a:srgbClr val="191919"/>
                </a:solidFill>
                <a:latin typeface="Open Sauce Bold"/>
                <a:ea typeface="Open Sauce Bold"/>
                <a:cs typeface="Open Sauce Bold"/>
                <a:sym typeface="Open Sauce Bold"/>
              </a:rPr>
              <a:t> 2ème temps :</a:t>
            </a:r>
            <a:r>
              <a:rPr lang="en-US" sz="2618" dirty="0">
                <a:solidFill>
                  <a:srgbClr val="191919"/>
                </a:solidFill>
                <a:latin typeface="Open Sauce"/>
                <a:ea typeface="Open Sauce"/>
                <a:cs typeface="Open Sauce"/>
                <a:sym typeface="Open Sauce"/>
              </a:rPr>
              <a:t> Actions à identifier pour le CLS 2 (</a:t>
            </a:r>
            <a:r>
              <a:rPr lang="en-US" sz="2618" dirty="0" err="1">
                <a:solidFill>
                  <a:srgbClr val="191919"/>
                </a:solidFill>
                <a:latin typeface="Open Sauce"/>
                <a:ea typeface="Open Sauce"/>
                <a:cs typeface="Open Sauce"/>
                <a:sym typeface="Open Sauce"/>
              </a:rPr>
              <a:t>arbre</a:t>
            </a:r>
            <a:r>
              <a:rPr lang="en-US" sz="2618" dirty="0">
                <a:solidFill>
                  <a:srgbClr val="191919"/>
                </a:solidFill>
                <a:latin typeface="Open Sauce"/>
                <a:ea typeface="Open Sauce"/>
                <a:cs typeface="Open Sauce"/>
                <a:sym typeface="Open Sauce"/>
              </a:rPr>
              <a:t> de vie)</a:t>
            </a:r>
          </a:p>
          <a:p>
            <a:pPr algn="l">
              <a:lnSpc>
                <a:spcPts val="4345"/>
              </a:lnSpc>
            </a:pPr>
            <a:endParaRPr lang="en-US" sz="2618" dirty="0">
              <a:solidFill>
                <a:srgbClr val="191919"/>
              </a:solidFill>
              <a:latin typeface="Open Sauce"/>
              <a:ea typeface="Open Sauce"/>
              <a:cs typeface="Open Sauce"/>
              <a:sym typeface="Open Sauce"/>
            </a:endParaRPr>
          </a:p>
          <a:p>
            <a:pPr algn="l">
              <a:lnSpc>
                <a:spcPts val="4345"/>
              </a:lnSpc>
            </a:pPr>
            <a:endParaRPr lang="en-US" sz="2618" dirty="0">
              <a:solidFill>
                <a:srgbClr val="191919"/>
              </a:solidFill>
              <a:latin typeface="Open Sauce"/>
              <a:ea typeface="Open Sauce"/>
              <a:cs typeface="Open Sauce"/>
              <a:sym typeface="Open Sauce"/>
            </a:endParaRPr>
          </a:p>
        </p:txBody>
      </p:sp>
      <p:grpSp>
        <p:nvGrpSpPr>
          <p:cNvPr id="10" name="Group 10"/>
          <p:cNvGrpSpPr/>
          <p:nvPr/>
        </p:nvGrpSpPr>
        <p:grpSpPr>
          <a:xfrm>
            <a:off x="-1390959" y="8567821"/>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txBody>
            <a:bodyPr/>
            <a:lstStyle/>
            <a:p>
              <a:endParaRPr lang="fr-FR"/>
            </a:p>
          </p:txBody>
        </p:sp>
        <p:sp>
          <p:nvSpPr>
            <p:cNvPr id="12" name="TextBox 12"/>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fr-FR"/>
          </a:p>
        </p:txBody>
      </p:sp>
      <p:sp>
        <p:nvSpPr>
          <p:cNvPr id="3" name="Freeform 3"/>
          <p:cNvSpPr/>
          <p:nvPr/>
        </p:nvSpPr>
        <p:spPr>
          <a:xfrm>
            <a:off x="14994300" y="3675559"/>
            <a:ext cx="3293700" cy="6611441"/>
          </a:xfrm>
          <a:custGeom>
            <a:avLst/>
            <a:gdLst/>
            <a:ahLst/>
            <a:cxnLst/>
            <a:rect l="l" t="t" r="r" b="b"/>
            <a:pathLst>
              <a:path w="3293700" h="6611441">
                <a:moveTo>
                  <a:pt x="0" y="0"/>
                </a:moveTo>
                <a:lnTo>
                  <a:pt x="3293700" y="0"/>
                </a:lnTo>
                <a:lnTo>
                  <a:pt x="3293700" y="6611441"/>
                </a:lnTo>
                <a:lnTo>
                  <a:pt x="0" y="661144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fr-FR"/>
          </a:p>
        </p:txBody>
      </p:sp>
      <p:grpSp>
        <p:nvGrpSpPr>
          <p:cNvPr id="4" name="Group 4"/>
          <p:cNvGrpSpPr/>
          <p:nvPr/>
        </p:nvGrpSpPr>
        <p:grpSpPr>
          <a:xfrm>
            <a:off x="-2364371" y="-2474096"/>
            <a:ext cx="5578401" cy="5578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6" name="TextBox 6"/>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7" name="Group 7"/>
          <p:cNvGrpSpPr/>
          <p:nvPr/>
        </p:nvGrpSpPr>
        <p:grpSpPr>
          <a:xfrm>
            <a:off x="1256350" y="3876969"/>
            <a:ext cx="1010697" cy="101069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9" name="TextBox 9"/>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0" name="Group 10"/>
          <p:cNvGrpSpPr/>
          <p:nvPr/>
        </p:nvGrpSpPr>
        <p:grpSpPr>
          <a:xfrm>
            <a:off x="3705337" y="2647485"/>
            <a:ext cx="10877326" cy="3469666"/>
            <a:chOff x="0" y="0"/>
            <a:chExt cx="2864810" cy="913821"/>
          </a:xfrm>
        </p:grpSpPr>
        <p:sp>
          <p:nvSpPr>
            <p:cNvPr id="11" name="Freeform 11"/>
            <p:cNvSpPr/>
            <p:nvPr/>
          </p:nvSpPr>
          <p:spPr>
            <a:xfrm>
              <a:off x="0" y="0"/>
              <a:ext cx="2864810" cy="913821"/>
            </a:xfrm>
            <a:custGeom>
              <a:avLst/>
              <a:gdLst/>
              <a:ahLst/>
              <a:cxnLst/>
              <a:rect l="l" t="t" r="r" b="b"/>
              <a:pathLst>
                <a:path w="2864810" h="913821">
                  <a:moveTo>
                    <a:pt x="29182" y="0"/>
                  </a:moveTo>
                  <a:lnTo>
                    <a:pt x="2835628" y="0"/>
                  </a:lnTo>
                  <a:cubicBezTo>
                    <a:pt x="2851745" y="0"/>
                    <a:pt x="2864810" y="13065"/>
                    <a:pt x="2864810" y="29182"/>
                  </a:cubicBezTo>
                  <a:lnTo>
                    <a:pt x="2864810" y="884640"/>
                  </a:lnTo>
                  <a:cubicBezTo>
                    <a:pt x="2864810" y="892379"/>
                    <a:pt x="2861736" y="899802"/>
                    <a:pt x="2856263" y="905274"/>
                  </a:cubicBezTo>
                  <a:cubicBezTo>
                    <a:pt x="2850791" y="910747"/>
                    <a:pt x="2843368" y="913821"/>
                    <a:pt x="2835628" y="913821"/>
                  </a:cubicBezTo>
                  <a:lnTo>
                    <a:pt x="29182" y="913821"/>
                  </a:lnTo>
                  <a:cubicBezTo>
                    <a:pt x="13065" y="913821"/>
                    <a:pt x="0" y="900756"/>
                    <a:pt x="0" y="884640"/>
                  </a:cubicBezTo>
                  <a:lnTo>
                    <a:pt x="0" y="29182"/>
                  </a:lnTo>
                  <a:cubicBezTo>
                    <a:pt x="0" y="13065"/>
                    <a:pt x="13065" y="0"/>
                    <a:pt x="29182" y="0"/>
                  </a:cubicBezTo>
                  <a:close/>
                </a:path>
              </a:pathLst>
            </a:custGeom>
            <a:solidFill>
              <a:srgbClr val="106861"/>
            </a:solidFill>
            <a:ln w="66675" cap="rnd">
              <a:solidFill>
                <a:srgbClr val="FFFFFF"/>
              </a:solidFill>
              <a:prstDash val="solid"/>
              <a:round/>
            </a:ln>
          </p:spPr>
          <p:txBody>
            <a:bodyPr/>
            <a:lstStyle/>
            <a:p>
              <a:endParaRPr lang="fr-FR"/>
            </a:p>
          </p:txBody>
        </p:sp>
        <p:sp>
          <p:nvSpPr>
            <p:cNvPr id="12" name="TextBox 12"/>
            <p:cNvSpPr txBox="1"/>
            <p:nvPr/>
          </p:nvSpPr>
          <p:spPr>
            <a:xfrm>
              <a:off x="0" y="-28575"/>
              <a:ext cx="2864810" cy="942396"/>
            </a:xfrm>
            <a:prstGeom prst="rect">
              <a:avLst/>
            </a:prstGeom>
          </p:spPr>
          <p:txBody>
            <a:bodyPr lIns="50800" tIns="50800" rIns="50800" bIns="50800" rtlCol="0" anchor="ctr"/>
            <a:lstStyle/>
            <a:p>
              <a:pPr marL="0" lvl="0" indent="0" algn="ctr">
                <a:lnSpc>
                  <a:spcPts val="2484"/>
                </a:lnSpc>
                <a:spcBef>
                  <a:spcPct val="0"/>
                </a:spcBef>
              </a:pPr>
              <a:endParaRPr/>
            </a:p>
          </p:txBody>
        </p:sp>
      </p:grpSp>
      <p:sp>
        <p:nvSpPr>
          <p:cNvPr id="13" name="TextBox 13"/>
          <p:cNvSpPr txBox="1"/>
          <p:nvPr/>
        </p:nvSpPr>
        <p:spPr>
          <a:xfrm>
            <a:off x="4305646" y="3475534"/>
            <a:ext cx="9676708" cy="2000290"/>
          </a:xfrm>
          <a:prstGeom prst="rect">
            <a:avLst/>
          </a:prstGeom>
        </p:spPr>
        <p:txBody>
          <a:bodyPr lIns="0" tIns="0" rIns="0" bIns="0" rtlCol="0" anchor="t">
            <a:spAutoFit/>
          </a:bodyPr>
          <a:lstStyle/>
          <a:p>
            <a:pPr algn="ctr">
              <a:lnSpc>
                <a:spcPts val="16333"/>
              </a:lnSpc>
              <a:spcBef>
                <a:spcPct val="0"/>
              </a:spcBef>
            </a:pPr>
            <a:r>
              <a:rPr lang="en-US" sz="11835" b="1">
                <a:solidFill>
                  <a:srgbClr val="FFFFFF"/>
                </a:solidFill>
                <a:latin typeface="Open Sauce Bold"/>
                <a:ea typeface="Open Sauce Bold"/>
                <a:cs typeface="Open Sauce Bold"/>
                <a:sym typeface="Open Sauce Bold"/>
              </a:rPr>
              <a:t>ANIMATION</a:t>
            </a:r>
          </a:p>
        </p:txBody>
      </p:sp>
      <p:sp>
        <p:nvSpPr>
          <p:cNvPr id="14" name="TextBox 14"/>
          <p:cNvSpPr txBox="1"/>
          <p:nvPr/>
        </p:nvSpPr>
        <p:spPr>
          <a:xfrm>
            <a:off x="6776502" y="7503648"/>
            <a:ext cx="4734997" cy="887095"/>
          </a:xfrm>
          <a:prstGeom prst="rect">
            <a:avLst/>
          </a:prstGeom>
        </p:spPr>
        <p:txBody>
          <a:bodyPr lIns="0" tIns="0" rIns="0" bIns="0" rtlCol="0" anchor="t">
            <a:spAutoFit/>
          </a:bodyPr>
          <a:lstStyle/>
          <a:p>
            <a:pPr algn="ctr">
              <a:lnSpc>
                <a:spcPts val="7279"/>
              </a:lnSpc>
            </a:pPr>
            <a:r>
              <a:rPr lang="en-US" sz="5199" b="1">
                <a:solidFill>
                  <a:srgbClr val="FFFFFF"/>
                </a:solidFill>
                <a:latin typeface="Open Sans Bold"/>
                <a:ea typeface="Open Sans Bold"/>
                <a:cs typeface="Open Sans Bold"/>
                <a:sym typeface="Open Sans Bold"/>
              </a:rPr>
              <a:t>Photo-langage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778327" y="7417124"/>
            <a:ext cx="12710840" cy="1184047"/>
          </a:xfrm>
          <a:custGeom>
            <a:avLst/>
            <a:gdLst/>
            <a:ahLst/>
            <a:cxnLst/>
            <a:rect l="l" t="t" r="r" b="b"/>
            <a:pathLst>
              <a:path w="12710840" h="1184047">
                <a:moveTo>
                  <a:pt x="0" y="0"/>
                </a:moveTo>
                <a:lnTo>
                  <a:pt x="12710840" y="0"/>
                </a:lnTo>
                <a:lnTo>
                  <a:pt x="12710840" y="1184046"/>
                </a:lnTo>
                <a:lnTo>
                  <a:pt x="0" y="1184046"/>
                </a:lnTo>
                <a:lnTo>
                  <a:pt x="0" y="0"/>
                </a:lnTo>
                <a:close/>
              </a:path>
            </a:pathLst>
          </a:custGeom>
          <a:blipFill>
            <a:blip r:embed="rId2">
              <a:alphaModFix amt="72000"/>
            </a:blip>
            <a:stretch>
              <a:fillRect b="-208633"/>
            </a:stretch>
          </a:blipFill>
        </p:spPr>
        <p:txBody>
          <a:bodyPr/>
          <a:lstStyle/>
          <a:p>
            <a:endParaRPr lang="fr-FR"/>
          </a:p>
        </p:txBody>
      </p:sp>
      <p:grpSp>
        <p:nvGrpSpPr>
          <p:cNvPr id="3" name="Group 3"/>
          <p:cNvGrpSpPr/>
          <p:nvPr/>
        </p:nvGrpSpPr>
        <p:grpSpPr>
          <a:xfrm>
            <a:off x="0" y="0"/>
            <a:ext cx="18288000" cy="4491629"/>
            <a:chOff x="0" y="0"/>
            <a:chExt cx="4816593" cy="1182980"/>
          </a:xfrm>
        </p:grpSpPr>
        <p:sp>
          <p:nvSpPr>
            <p:cNvPr id="4" name="Freeform 4"/>
            <p:cNvSpPr/>
            <p:nvPr/>
          </p:nvSpPr>
          <p:spPr>
            <a:xfrm>
              <a:off x="0" y="0"/>
              <a:ext cx="4816592" cy="1182980"/>
            </a:xfrm>
            <a:custGeom>
              <a:avLst/>
              <a:gdLst/>
              <a:ahLst/>
              <a:cxnLst/>
              <a:rect l="l" t="t" r="r" b="b"/>
              <a:pathLst>
                <a:path w="4816592" h="1182980">
                  <a:moveTo>
                    <a:pt x="0" y="0"/>
                  </a:moveTo>
                  <a:lnTo>
                    <a:pt x="4816592" y="0"/>
                  </a:lnTo>
                  <a:lnTo>
                    <a:pt x="4816592" y="1182980"/>
                  </a:lnTo>
                  <a:lnTo>
                    <a:pt x="0" y="1182980"/>
                  </a:lnTo>
                  <a:close/>
                </a:path>
              </a:pathLst>
            </a:custGeom>
            <a:solidFill>
              <a:srgbClr val="FFFFFF"/>
            </a:solidFill>
            <a:ln cap="sq">
              <a:noFill/>
              <a:prstDash val="solid"/>
              <a:miter/>
            </a:ln>
          </p:spPr>
          <p:txBody>
            <a:bodyPr/>
            <a:lstStyle/>
            <a:p>
              <a:endParaRPr lang="fr-FR"/>
            </a:p>
          </p:txBody>
        </p:sp>
        <p:sp>
          <p:nvSpPr>
            <p:cNvPr id="5" name="TextBox 5"/>
            <p:cNvSpPr txBox="1"/>
            <p:nvPr/>
          </p:nvSpPr>
          <p:spPr>
            <a:xfrm>
              <a:off x="0" y="-19050"/>
              <a:ext cx="4816593" cy="120203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p:cNvGrpSpPr/>
          <p:nvPr/>
        </p:nvGrpSpPr>
        <p:grpSpPr>
          <a:xfrm>
            <a:off x="2778327" y="2245814"/>
            <a:ext cx="12731346" cy="3157589"/>
            <a:chOff x="0" y="0"/>
            <a:chExt cx="3353112" cy="831628"/>
          </a:xfrm>
        </p:grpSpPr>
        <p:sp>
          <p:nvSpPr>
            <p:cNvPr id="7" name="Freeform 7"/>
            <p:cNvSpPr/>
            <p:nvPr/>
          </p:nvSpPr>
          <p:spPr>
            <a:xfrm>
              <a:off x="0" y="0"/>
              <a:ext cx="3353112" cy="831628"/>
            </a:xfrm>
            <a:custGeom>
              <a:avLst/>
              <a:gdLst/>
              <a:ahLst/>
              <a:cxnLst/>
              <a:rect l="l" t="t" r="r" b="b"/>
              <a:pathLst>
                <a:path w="3353112" h="831628">
                  <a:moveTo>
                    <a:pt x="15202" y="0"/>
                  </a:moveTo>
                  <a:lnTo>
                    <a:pt x="3337909" y="0"/>
                  </a:lnTo>
                  <a:cubicBezTo>
                    <a:pt x="3341941" y="0"/>
                    <a:pt x="3345808" y="1602"/>
                    <a:pt x="3348659" y="4453"/>
                  </a:cubicBezTo>
                  <a:cubicBezTo>
                    <a:pt x="3351510" y="7304"/>
                    <a:pt x="3353112" y="11171"/>
                    <a:pt x="3353112" y="15202"/>
                  </a:cubicBezTo>
                  <a:lnTo>
                    <a:pt x="3353112" y="816426"/>
                  </a:lnTo>
                  <a:cubicBezTo>
                    <a:pt x="3353112" y="820458"/>
                    <a:pt x="3351510" y="824324"/>
                    <a:pt x="3348659" y="827175"/>
                  </a:cubicBezTo>
                  <a:cubicBezTo>
                    <a:pt x="3345808" y="830027"/>
                    <a:pt x="3341941" y="831628"/>
                    <a:pt x="3337909" y="831628"/>
                  </a:cubicBezTo>
                  <a:lnTo>
                    <a:pt x="15202" y="831628"/>
                  </a:lnTo>
                  <a:cubicBezTo>
                    <a:pt x="11171" y="831628"/>
                    <a:pt x="7304" y="830027"/>
                    <a:pt x="4453" y="827175"/>
                  </a:cubicBezTo>
                  <a:cubicBezTo>
                    <a:pt x="1602" y="824324"/>
                    <a:pt x="0" y="820458"/>
                    <a:pt x="0" y="816426"/>
                  </a:cubicBezTo>
                  <a:lnTo>
                    <a:pt x="0" y="15202"/>
                  </a:lnTo>
                  <a:cubicBezTo>
                    <a:pt x="0" y="11171"/>
                    <a:pt x="1602" y="7304"/>
                    <a:pt x="4453" y="4453"/>
                  </a:cubicBezTo>
                  <a:cubicBezTo>
                    <a:pt x="7304" y="1602"/>
                    <a:pt x="11171" y="0"/>
                    <a:pt x="15202" y="0"/>
                  </a:cubicBezTo>
                  <a:close/>
                </a:path>
              </a:pathLst>
            </a:custGeom>
            <a:solidFill>
              <a:srgbClr val="106861"/>
            </a:solidFill>
            <a:ln cap="rnd">
              <a:noFill/>
              <a:prstDash val="solid"/>
              <a:round/>
            </a:ln>
          </p:spPr>
          <p:txBody>
            <a:bodyPr/>
            <a:lstStyle/>
            <a:p>
              <a:endParaRPr lang="fr-FR"/>
            </a:p>
          </p:txBody>
        </p:sp>
        <p:sp>
          <p:nvSpPr>
            <p:cNvPr id="8" name="TextBox 8"/>
            <p:cNvSpPr txBox="1"/>
            <p:nvPr/>
          </p:nvSpPr>
          <p:spPr>
            <a:xfrm>
              <a:off x="0" y="-19050"/>
              <a:ext cx="3353112" cy="850678"/>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6113923" y="9258300"/>
            <a:ext cx="327444" cy="3274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5648108" y="9258300"/>
            <a:ext cx="327444" cy="3274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5" name="Group 15"/>
          <p:cNvGrpSpPr/>
          <p:nvPr/>
        </p:nvGrpSpPr>
        <p:grpSpPr>
          <a:xfrm>
            <a:off x="15161723" y="9258300"/>
            <a:ext cx="327444" cy="3274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8" name="Freeform 18"/>
          <p:cNvSpPr/>
          <p:nvPr/>
        </p:nvSpPr>
        <p:spPr>
          <a:xfrm>
            <a:off x="3863091" y="307757"/>
            <a:ext cx="10561819" cy="1441887"/>
          </a:xfrm>
          <a:custGeom>
            <a:avLst/>
            <a:gdLst/>
            <a:ahLst/>
            <a:cxnLst/>
            <a:rect l="l" t="t" r="r" b="b"/>
            <a:pathLst>
              <a:path w="10561819" h="1441887">
                <a:moveTo>
                  <a:pt x="0" y="0"/>
                </a:moveTo>
                <a:lnTo>
                  <a:pt x="10561818" y="0"/>
                </a:lnTo>
                <a:lnTo>
                  <a:pt x="10561818" y="1441886"/>
                </a:lnTo>
                <a:lnTo>
                  <a:pt x="0" y="1441886"/>
                </a:lnTo>
                <a:lnTo>
                  <a:pt x="0" y="0"/>
                </a:lnTo>
                <a:close/>
              </a:path>
            </a:pathLst>
          </a:custGeom>
          <a:blipFill>
            <a:blip r:embed="rId3"/>
            <a:stretch>
              <a:fillRect/>
            </a:stretch>
          </a:blipFill>
        </p:spPr>
        <p:txBody>
          <a:bodyPr/>
          <a:lstStyle/>
          <a:p>
            <a:endParaRPr lang="fr-FR"/>
          </a:p>
        </p:txBody>
      </p:sp>
      <p:sp>
        <p:nvSpPr>
          <p:cNvPr id="19" name="TextBox 19"/>
          <p:cNvSpPr txBox="1"/>
          <p:nvPr/>
        </p:nvSpPr>
        <p:spPr>
          <a:xfrm>
            <a:off x="4999127" y="2578944"/>
            <a:ext cx="8269239" cy="1158738"/>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Groupes de travail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619B77E1-22AA-AC5A-99B1-60060225F0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BD99FBF-4268-0C49-B8AB-2403BA909436}"/>
              </a:ext>
            </a:extLst>
          </p:cNvPr>
          <p:cNvSpPr txBox="1"/>
          <p:nvPr/>
        </p:nvSpPr>
        <p:spPr>
          <a:xfrm>
            <a:off x="815680" y="591056"/>
            <a:ext cx="13357520" cy="1449308"/>
          </a:xfrm>
          <a:prstGeom prst="rect">
            <a:avLst/>
          </a:prstGeom>
        </p:spPr>
        <p:txBody>
          <a:bodyPr wrap="square" lIns="0" tIns="0" rIns="0" bIns="0" rtlCol="0" anchor="t">
            <a:spAutoFit/>
          </a:bodyPr>
          <a:lstStyle/>
          <a:p>
            <a:pPr marL="0" lvl="0" indent="0" algn="l">
              <a:lnSpc>
                <a:spcPts val="5944"/>
              </a:lnSpc>
              <a:spcBef>
                <a:spcPct val="0"/>
              </a:spcBef>
            </a:pPr>
            <a:r>
              <a:rPr lang="en-US" sz="4246" b="1" spc="-84" dirty="0" err="1">
                <a:solidFill>
                  <a:srgbClr val="191919"/>
                </a:solidFill>
                <a:latin typeface="Open Sauce Bold"/>
                <a:ea typeface="Open Sauce Bold"/>
                <a:cs typeface="Open Sauce Bold"/>
                <a:sym typeface="Open Sauce Bold"/>
              </a:rPr>
              <a:t>Résultats</a:t>
            </a:r>
            <a:r>
              <a:rPr lang="en-US" sz="4246" b="1" spc="-84" dirty="0">
                <a:solidFill>
                  <a:srgbClr val="191919"/>
                </a:solidFill>
                <a:latin typeface="Open Sauce Bold"/>
                <a:ea typeface="Open Sauce Bold"/>
                <a:cs typeface="Open Sauce Bold"/>
                <a:sym typeface="Open Sauce Bold"/>
              </a:rPr>
              <a:t> de </a:t>
            </a:r>
            <a:r>
              <a:rPr lang="en-US" sz="4246" b="1" spc="-84" dirty="0" err="1">
                <a:solidFill>
                  <a:srgbClr val="191919"/>
                </a:solidFill>
                <a:latin typeface="Open Sauce Bold"/>
                <a:ea typeface="Open Sauce Bold"/>
                <a:cs typeface="Open Sauce Bold"/>
                <a:sym typeface="Open Sauce Bold"/>
              </a:rPr>
              <a:t>l’évaluation</a:t>
            </a:r>
            <a:endParaRPr lang="en-US" sz="4246" b="1" spc="-84" dirty="0">
              <a:solidFill>
                <a:srgbClr val="191919"/>
              </a:solidFill>
              <a:latin typeface="Open Sauce Bold"/>
              <a:ea typeface="Open Sauce Bold"/>
              <a:cs typeface="Open Sauce Bold"/>
              <a:sym typeface="Open Sauce Bold"/>
            </a:endParaRPr>
          </a:p>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 </a:t>
            </a:r>
            <a:r>
              <a:rPr lang="en-US" sz="2800" b="1" spc="-84" dirty="0">
                <a:solidFill>
                  <a:srgbClr val="191919"/>
                </a:solidFill>
                <a:latin typeface="Open Sauce Bold"/>
                <a:ea typeface="Open Sauce Bold"/>
                <a:cs typeface="Open Sauce Bold"/>
                <a:sym typeface="Open Sauce Bold"/>
              </a:rPr>
              <a:t>(</a:t>
            </a:r>
            <a:r>
              <a:rPr lang="en-US" sz="2800" b="1" spc="-84" dirty="0" err="1">
                <a:solidFill>
                  <a:srgbClr val="191919"/>
                </a:solidFill>
                <a:latin typeface="Open Sauce Bold"/>
                <a:ea typeface="Open Sauce Bold"/>
                <a:cs typeface="Open Sauce Bold"/>
                <a:sym typeface="Open Sauce Bold"/>
              </a:rPr>
              <a:t>analyse</a:t>
            </a:r>
            <a:r>
              <a:rPr lang="en-US" sz="2800" b="1" spc="-84" dirty="0">
                <a:solidFill>
                  <a:srgbClr val="191919"/>
                </a:solidFill>
                <a:latin typeface="Open Sauce Bold"/>
                <a:ea typeface="Open Sauce Bold"/>
                <a:cs typeface="Open Sauce Bold"/>
                <a:sym typeface="Open Sauce Bold"/>
              </a:rPr>
              <a:t> </a:t>
            </a:r>
            <a:r>
              <a:rPr lang="en-US" sz="2800" b="1" spc="-84" dirty="0" err="1">
                <a:solidFill>
                  <a:srgbClr val="191919"/>
                </a:solidFill>
                <a:latin typeface="Open Sauce Bold"/>
                <a:ea typeface="Open Sauce Bold"/>
                <a:cs typeface="Open Sauce Bold"/>
                <a:sym typeface="Open Sauce Bold"/>
              </a:rPr>
              <a:t>transversale</a:t>
            </a:r>
            <a:r>
              <a:rPr lang="en-US" sz="2800" b="1" spc="-84" dirty="0">
                <a:solidFill>
                  <a:srgbClr val="191919"/>
                </a:solidFill>
                <a:latin typeface="Open Sauce Bold"/>
                <a:ea typeface="Open Sauce Bold"/>
                <a:cs typeface="Open Sauce Bold"/>
                <a:sym typeface="Open Sauce Bold"/>
              </a:rPr>
              <a:t> sur la base des </a:t>
            </a:r>
            <a:r>
              <a:rPr lang="en-US" sz="2800" b="1" spc="-84" dirty="0" err="1">
                <a:solidFill>
                  <a:srgbClr val="191919"/>
                </a:solidFill>
                <a:latin typeface="Open Sauce Bold"/>
                <a:ea typeface="Open Sauce Bold"/>
                <a:cs typeface="Open Sauce Bold"/>
                <a:sym typeface="Open Sauce Bold"/>
              </a:rPr>
              <a:t>enquêtes</a:t>
            </a:r>
            <a:r>
              <a:rPr lang="en-US" sz="2800" b="1" spc="-84" dirty="0">
                <a:solidFill>
                  <a:srgbClr val="191919"/>
                </a:solidFill>
                <a:latin typeface="Open Sauce Bold"/>
                <a:ea typeface="Open Sauce Bold"/>
                <a:cs typeface="Open Sauce Bold"/>
                <a:sym typeface="Open Sauce Bold"/>
              </a:rPr>
              <a:t> </a:t>
            </a:r>
            <a:r>
              <a:rPr lang="en-US" sz="2800" b="1" spc="-84" dirty="0" err="1">
                <a:solidFill>
                  <a:srgbClr val="191919"/>
                </a:solidFill>
                <a:latin typeface="Open Sauce Bold"/>
                <a:ea typeface="Open Sauce Bold"/>
                <a:cs typeface="Open Sauce Bold"/>
                <a:sym typeface="Open Sauce Bold"/>
              </a:rPr>
              <a:t>auprès</a:t>
            </a:r>
            <a:r>
              <a:rPr lang="en-US" sz="2800" b="1" spc="-84" dirty="0">
                <a:solidFill>
                  <a:srgbClr val="191919"/>
                </a:solidFill>
                <a:latin typeface="Open Sauce Bold"/>
                <a:ea typeface="Open Sauce Bold"/>
                <a:cs typeface="Open Sauce Bold"/>
                <a:sym typeface="Open Sauce Bold"/>
              </a:rPr>
              <a:t> des </a:t>
            </a:r>
            <a:r>
              <a:rPr lang="en-US" sz="2800" b="1" spc="-84" dirty="0" err="1">
                <a:solidFill>
                  <a:srgbClr val="191919"/>
                </a:solidFill>
                <a:latin typeface="Open Sauce Bold"/>
                <a:ea typeface="Open Sauce Bold"/>
                <a:cs typeface="Open Sauce Bold"/>
                <a:sym typeface="Open Sauce Bold"/>
              </a:rPr>
              <a:t>acteurs</a:t>
            </a:r>
            <a:r>
              <a:rPr lang="en-US" sz="2800" b="1" spc="-84" dirty="0">
                <a:solidFill>
                  <a:srgbClr val="191919"/>
                </a:solidFill>
                <a:latin typeface="Open Sauce Bold"/>
                <a:ea typeface="Open Sauce Bold"/>
                <a:cs typeface="Open Sauce Bold"/>
                <a:sym typeface="Open Sauce Bold"/>
              </a:rPr>
              <a:t> ) </a:t>
            </a:r>
          </a:p>
        </p:txBody>
      </p:sp>
      <p:sp>
        <p:nvSpPr>
          <p:cNvPr id="3" name="TextBox 3">
            <a:extLst>
              <a:ext uri="{FF2B5EF4-FFF2-40B4-BE49-F238E27FC236}">
                <a16:creationId xmlns:a16="http://schemas.microsoft.com/office/drawing/2014/main" id="{62F86917-668A-A073-0A3F-F95ADC1A4DC9}"/>
              </a:ext>
            </a:extLst>
          </p:cNvPr>
          <p:cNvSpPr txBox="1"/>
          <p:nvPr/>
        </p:nvSpPr>
        <p:spPr>
          <a:xfrm>
            <a:off x="565998" y="2628900"/>
            <a:ext cx="17156004" cy="7750455"/>
          </a:xfrm>
          <a:prstGeom prst="rect">
            <a:avLst/>
          </a:prstGeom>
        </p:spPr>
        <p:txBody>
          <a:bodyPr wrap="square" lIns="0" tIns="0" rIns="0" bIns="0" rtlCol="0" anchor="t">
            <a:spAutoFit/>
          </a:bodyPr>
          <a:lstStyle/>
          <a:p>
            <a:pPr marL="342900" indent="-342900" algn="l">
              <a:lnSpc>
                <a:spcPts val="3805"/>
              </a:lnSpc>
              <a:buFontTx/>
              <a:buChar char="-"/>
            </a:pPr>
            <a:r>
              <a:rPr lang="fr-FR" sz="2400" b="1" spc="40" dirty="0">
                <a:latin typeface="Open Sauce" panose="020B0604020202020204" charset="0"/>
                <a:ea typeface="Open Sauce Bold"/>
                <a:cs typeface="Open Sauce Bold"/>
                <a:sym typeface="Open Sauce Bold"/>
              </a:rPr>
              <a:t>L’évaluation du CLS 1 (juin 2024) a conclu à la pertinence du contenu de celui-ci au regard des enjeux mis en avant lors du diagnostic réalisé au moment de son élaboration et la cohérence interne et externe. </a:t>
            </a:r>
          </a:p>
          <a:p>
            <a:pPr marL="342900" indent="-342900" algn="l">
              <a:lnSpc>
                <a:spcPts val="3805"/>
              </a:lnSpc>
              <a:buFont typeface="Arial" panose="020B0604020202020204" pitchFamily="34" charset="0"/>
              <a:buChar char="•"/>
            </a:pPr>
            <a:r>
              <a:rPr lang="fr-FR" sz="2400" spc="40" dirty="0">
                <a:latin typeface="Open Sauce" panose="020B0604020202020204" charset="0"/>
                <a:ea typeface="Open Sauce Bold"/>
                <a:cs typeface="Open Sauce Bold"/>
                <a:sym typeface="Open Sauce Bold"/>
              </a:rPr>
              <a:t>Les besoins de santé du territoire ont été suffisamment pris en compte dans l’élaboration du CLS</a:t>
            </a:r>
          </a:p>
          <a:p>
            <a:pPr algn="l">
              <a:lnSpc>
                <a:spcPts val="3805"/>
              </a:lnSpc>
            </a:pPr>
            <a:r>
              <a:rPr lang="fr-FR" sz="2400" spc="40" dirty="0">
                <a:latin typeface="Open Sauce" panose="020B0604020202020204" charset="0"/>
                <a:ea typeface="Open Sauce Bold"/>
                <a:cs typeface="Open Sauce Bold"/>
                <a:sym typeface="Open Sauce Bold"/>
              </a:rPr>
              <a:t>• A permis d’améliorer la mobilisation et la coordination des partenaires</a:t>
            </a:r>
          </a:p>
          <a:p>
            <a:pPr algn="l">
              <a:lnSpc>
                <a:spcPts val="3805"/>
              </a:lnSpc>
            </a:pPr>
            <a:r>
              <a:rPr lang="fr-FR" sz="2400" b="1" spc="40" dirty="0">
                <a:latin typeface="Open Sauce" panose="020B0604020202020204" charset="0"/>
                <a:ea typeface="Open Sauce Bold"/>
                <a:cs typeface="Open Sauce Bold"/>
                <a:sym typeface="Open Sauce Bold"/>
              </a:rPr>
              <a:t> </a:t>
            </a:r>
          </a:p>
          <a:p>
            <a:pPr algn="l">
              <a:lnSpc>
                <a:spcPts val="3805"/>
              </a:lnSpc>
            </a:pPr>
            <a:r>
              <a:rPr lang="fr-FR" sz="2400" b="1" spc="40" dirty="0">
                <a:latin typeface="Open Sauce" panose="020B0604020202020204" charset="0"/>
                <a:ea typeface="Open Sauce Bold"/>
                <a:cs typeface="Open Sauce Bold"/>
                <a:sym typeface="Open Sauce Bold"/>
              </a:rPr>
              <a:t>• Garder une vigilance sur la représentation de certains acteurs (habitants, professionnels de santé,)  </a:t>
            </a:r>
          </a:p>
          <a:p>
            <a:pPr algn="l">
              <a:lnSpc>
                <a:spcPts val="3805"/>
              </a:lnSpc>
            </a:pPr>
            <a:r>
              <a:rPr lang="fr-FR" sz="2400" b="1" spc="40" dirty="0">
                <a:latin typeface="Open Sauce" panose="020B0604020202020204" charset="0"/>
                <a:ea typeface="Open Sauce Bold"/>
                <a:cs typeface="Open Sauce Bold"/>
                <a:sym typeface="Open Sauce Bold"/>
              </a:rPr>
              <a:t>• Les spécificités territoriales géographiques semblent avoir moins bien été prises en compte </a:t>
            </a:r>
          </a:p>
          <a:p>
            <a:pPr marL="342900" indent="-342900" algn="l">
              <a:lnSpc>
                <a:spcPts val="3805"/>
              </a:lnSpc>
              <a:buFont typeface="Arial" panose="020B0604020202020204" pitchFamily="34" charset="0"/>
              <a:buChar char="•"/>
            </a:pPr>
            <a:r>
              <a:rPr lang="fr-FR" sz="2400" b="1" spc="40" dirty="0">
                <a:latin typeface="Open Sauce" panose="020B0604020202020204" charset="0"/>
                <a:ea typeface="Open Sauce Bold"/>
                <a:cs typeface="Open Sauce Bold"/>
                <a:sym typeface="Open Sauce Bold"/>
              </a:rPr>
              <a:t>Meilleure prise en compte des inégalités sociales et territoriales de santé : Cela peut se traduire par des actions « ciblées » sur certains territoires (quartiers défavorisés, zones rurales isolées)</a:t>
            </a:r>
          </a:p>
          <a:p>
            <a:pPr marL="342900" indent="-342900" algn="l">
              <a:lnSpc>
                <a:spcPts val="3805"/>
              </a:lnSpc>
              <a:buFont typeface="Arial" panose="020B0604020202020204" pitchFamily="34" charset="0"/>
              <a:buChar char="•"/>
            </a:pPr>
            <a:r>
              <a:rPr lang="fr-FR" sz="2400" b="1" spc="40" dirty="0">
                <a:latin typeface="Open Sauce" panose="020B0604020202020204" charset="0"/>
                <a:ea typeface="Open Sauce Bold"/>
                <a:cs typeface="Open Sauce Bold"/>
                <a:sym typeface="Open Sauce Bold"/>
              </a:rPr>
              <a:t>Renforcement de la thématique santé -environnement</a:t>
            </a:r>
          </a:p>
          <a:p>
            <a:pPr algn="l">
              <a:lnSpc>
                <a:spcPts val="3805"/>
              </a:lnSpc>
            </a:pPr>
            <a:endParaRPr lang="en-US" sz="2400" b="1" spc="40" dirty="0">
              <a:latin typeface="Open Sauce" panose="020B0604020202020204" charset="0"/>
              <a:ea typeface="Open Sauce Bold"/>
              <a:cs typeface="Open Sauce Bold"/>
              <a:sym typeface="Open Sauce Bold"/>
            </a:endParaRPr>
          </a:p>
          <a:p>
            <a:pPr marL="342900" indent="-342900">
              <a:lnSpc>
                <a:spcPts val="3805"/>
              </a:lnSpc>
              <a:buFontTx/>
              <a:buChar char="-"/>
            </a:pPr>
            <a:r>
              <a:rPr lang="fr-FR" sz="2400" b="1" dirty="0">
                <a:latin typeface="Open Sauce" panose="020B0604020202020204" charset="0"/>
              </a:rPr>
              <a:t>Maintien du périmètre géographique du CLS </a:t>
            </a:r>
            <a:r>
              <a:rPr lang="fr-FR" sz="2400" dirty="0">
                <a:latin typeface="Open Sauce" panose="020B0604020202020204" charset="0"/>
              </a:rPr>
              <a:t>à l’échelle du Pays de Morlaix.</a:t>
            </a:r>
            <a:endParaRPr lang="fr-FR" sz="2400" b="1" dirty="0">
              <a:latin typeface="Open Sauce" panose="020B0604020202020204" charset="0"/>
            </a:endParaRPr>
          </a:p>
          <a:p>
            <a:pPr marL="342900" indent="-342900">
              <a:lnSpc>
                <a:spcPts val="3805"/>
              </a:lnSpc>
              <a:buFontTx/>
              <a:buChar char="-"/>
            </a:pPr>
            <a:r>
              <a:rPr lang="fr-FR" sz="2400" b="1" dirty="0">
                <a:latin typeface="Open Sauce" panose="020B0604020202020204" charset="0"/>
              </a:rPr>
              <a:t>Maintien du modèle de gouvernance </a:t>
            </a: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marL="0" lvl="0" indent="0" algn="l">
              <a:lnSpc>
                <a:spcPts val="3805"/>
              </a:lnSpc>
            </a:pPr>
            <a:endParaRPr lang="en-US" sz="2553" spc="40" dirty="0">
              <a:solidFill>
                <a:srgbClr val="191919"/>
              </a:solidFill>
              <a:latin typeface="Open Sauce"/>
              <a:ea typeface="Open Sauce"/>
              <a:cs typeface="Open Sauce"/>
              <a:sym typeface="Open Sauce"/>
            </a:endParaRPr>
          </a:p>
        </p:txBody>
      </p:sp>
    </p:spTree>
    <p:extLst>
      <p:ext uri="{BB962C8B-B14F-4D97-AF65-F5344CB8AC3E}">
        <p14:creationId xmlns:p14="http://schemas.microsoft.com/office/powerpoint/2010/main" val="295274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F5118192-D675-44AA-A442-462F5D898FEB}"/>
            </a:ext>
          </a:extLst>
        </p:cNvPr>
        <p:cNvGrpSpPr/>
        <p:nvPr/>
      </p:nvGrpSpPr>
      <p:grpSpPr>
        <a:xfrm>
          <a:off x="0" y="0"/>
          <a:ext cx="0" cy="0"/>
          <a:chOff x="0" y="0"/>
          <a:chExt cx="0" cy="0"/>
        </a:xfrm>
      </p:grpSpPr>
      <p:sp>
        <p:nvSpPr>
          <p:cNvPr id="13" name="TextBox 13">
            <a:extLst>
              <a:ext uri="{FF2B5EF4-FFF2-40B4-BE49-F238E27FC236}">
                <a16:creationId xmlns:a16="http://schemas.microsoft.com/office/drawing/2014/main" id="{D9BA64D5-ABE9-1C03-C253-3C7B8C2BEDD5}"/>
              </a:ext>
            </a:extLst>
          </p:cNvPr>
          <p:cNvSpPr txBox="1"/>
          <p:nvPr/>
        </p:nvSpPr>
        <p:spPr>
          <a:xfrm rot="10800000">
            <a:off x="9144000" y="4275795"/>
            <a:ext cx="3128394" cy="4825868"/>
          </a:xfrm>
          <a:prstGeom prst="rect">
            <a:avLst/>
          </a:prstGeom>
        </p:spPr>
        <p:txBody>
          <a:bodyPr lIns="50800" tIns="50800" rIns="50800" bIns="50800" rtlCol="0" anchor="ctr"/>
          <a:lstStyle/>
          <a:p>
            <a:pPr marL="0" lvl="0" indent="0" algn="ctr">
              <a:lnSpc>
                <a:spcPts val="2756"/>
              </a:lnSpc>
              <a:spcBef>
                <a:spcPct val="0"/>
              </a:spcBef>
            </a:pPr>
            <a:endParaRPr/>
          </a:p>
        </p:txBody>
      </p:sp>
      <p:sp>
        <p:nvSpPr>
          <p:cNvPr id="15" name="Freeform 15">
            <a:extLst>
              <a:ext uri="{FF2B5EF4-FFF2-40B4-BE49-F238E27FC236}">
                <a16:creationId xmlns:a16="http://schemas.microsoft.com/office/drawing/2014/main" id="{0A60BB62-8CC5-A599-DC4D-35212CD78009}"/>
              </a:ext>
            </a:extLst>
          </p:cNvPr>
          <p:cNvSpPr/>
          <p:nvPr/>
        </p:nvSpPr>
        <p:spPr>
          <a:xfrm>
            <a:off x="14592460" y="2868946"/>
            <a:ext cx="3695540" cy="7418054"/>
          </a:xfrm>
          <a:custGeom>
            <a:avLst/>
            <a:gdLst/>
            <a:ahLst/>
            <a:cxnLst/>
            <a:rect l="l" t="t" r="r" b="b"/>
            <a:pathLst>
              <a:path w="3695540" h="7418054">
                <a:moveTo>
                  <a:pt x="0" y="0"/>
                </a:moveTo>
                <a:lnTo>
                  <a:pt x="3695540" y="0"/>
                </a:lnTo>
                <a:lnTo>
                  <a:pt x="3695540" y="7418054"/>
                </a:lnTo>
                <a:lnTo>
                  <a:pt x="0" y="74180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a:p>
        </p:txBody>
      </p:sp>
      <p:sp>
        <p:nvSpPr>
          <p:cNvPr id="23" name="TextBox 23">
            <a:extLst>
              <a:ext uri="{FF2B5EF4-FFF2-40B4-BE49-F238E27FC236}">
                <a16:creationId xmlns:a16="http://schemas.microsoft.com/office/drawing/2014/main" id="{756835AE-C7EA-0B57-BCD8-5E25732A97E6}"/>
              </a:ext>
            </a:extLst>
          </p:cNvPr>
          <p:cNvSpPr txBox="1"/>
          <p:nvPr/>
        </p:nvSpPr>
        <p:spPr>
          <a:xfrm>
            <a:off x="2954917" y="497274"/>
            <a:ext cx="15506558" cy="2687220"/>
          </a:xfrm>
          <a:prstGeom prst="rect">
            <a:avLst/>
          </a:prstGeom>
        </p:spPr>
        <p:txBody>
          <a:bodyPr wrap="square" lIns="0" tIns="0" rIns="0" bIns="0" rtlCol="0" anchor="t">
            <a:spAutoFit/>
          </a:bodyPr>
          <a:lstStyle/>
          <a:p>
            <a:pPr algn="l">
              <a:lnSpc>
                <a:spcPts val="7178"/>
              </a:lnSpc>
            </a:pPr>
            <a:r>
              <a:rPr lang="en-US" sz="5127" b="1" spc="-102" dirty="0">
                <a:solidFill>
                  <a:srgbClr val="191919"/>
                </a:solidFill>
                <a:latin typeface="Open Sauce Bold"/>
                <a:ea typeface="Open Sauce Bold"/>
                <a:cs typeface="Open Sauce Bold"/>
                <a:sym typeface="Open Sauce Bold"/>
              </a:rPr>
              <a:t>1 ER TEMPS </a:t>
            </a:r>
          </a:p>
          <a:p>
            <a:pPr algn="l">
              <a:lnSpc>
                <a:spcPts val="7178"/>
              </a:lnSpc>
            </a:pPr>
            <a:endParaRPr lang="en-US" sz="5127" b="1" spc="-102" dirty="0">
              <a:solidFill>
                <a:srgbClr val="191919"/>
              </a:solidFill>
              <a:latin typeface="Open Sauce Bold"/>
              <a:ea typeface="Open Sauce Bold"/>
              <a:cs typeface="Open Sauce Bold"/>
              <a:sym typeface="Open Sauce Bold"/>
            </a:endParaRPr>
          </a:p>
          <a:p>
            <a:pPr algn="l">
              <a:lnSpc>
                <a:spcPts val="7178"/>
              </a:lnSpc>
            </a:pPr>
            <a:endParaRPr lang="en-US" sz="5127" b="1" spc="-102" dirty="0">
              <a:solidFill>
                <a:srgbClr val="191919"/>
              </a:solidFill>
              <a:latin typeface="Open Sauce Bold"/>
              <a:ea typeface="Open Sauce Bold"/>
              <a:cs typeface="Open Sauce Bold"/>
              <a:sym typeface="Open Sauce Bold"/>
            </a:endParaRPr>
          </a:p>
        </p:txBody>
      </p:sp>
      <p:sp>
        <p:nvSpPr>
          <p:cNvPr id="26" name="TextBox 26">
            <a:extLst>
              <a:ext uri="{FF2B5EF4-FFF2-40B4-BE49-F238E27FC236}">
                <a16:creationId xmlns:a16="http://schemas.microsoft.com/office/drawing/2014/main" id="{5A2164A7-6ED5-F541-57F9-11E52D45EBB4}"/>
              </a:ext>
            </a:extLst>
          </p:cNvPr>
          <p:cNvSpPr txBox="1"/>
          <p:nvPr/>
        </p:nvSpPr>
        <p:spPr>
          <a:xfrm>
            <a:off x="3122795"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dirty="0">
                <a:solidFill>
                  <a:srgbClr val="F8F8F8"/>
                </a:solidFill>
                <a:latin typeface="Open Sauce Bold"/>
                <a:ea typeface="Open Sauce Bold"/>
                <a:cs typeface="Open Sauce Bold"/>
                <a:sym typeface="Open Sauce Bold"/>
              </a:rPr>
              <a:t>0</a:t>
            </a:r>
          </a:p>
        </p:txBody>
      </p:sp>
      <p:sp>
        <p:nvSpPr>
          <p:cNvPr id="29" name="TextBox 29">
            <a:extLst>
              <a:ext uri="{FF2B5EF4-FFF2-40B4-BE49-F238E27FC236}">
                <a16:creationId xmlns:a16="http://schemas.microsoft.com/office/drawing/2014/main" id="{5E412FB0-4E06-6A08-99C0-CFA15B0A7661}"/>
              </a:ext>
            </a:extLst>
          </p:cNvPr>
          <p:cNvSpPr txBox="1"/>
          <p:nvPr/>
        </p:nvSpPr>
        <p:spPr>
          <a:xfrm>
            <a:off x="6634189"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a:solidFill>
                  <a:srgbClr val="F8F8F8"/>
                </a:solidFill>
                <a:latin typeface="Open Sauce Bold"/>
                <a:ea typeface="Open Sauce Bold"/>
                <a:cs typeface="Open Sauce Bold"/>
                <a:sym typeface="Open Sauce Bold"/>
              </a:rPr>
              <a:t>02</a:t>
            </a:r>
          </a:p>
        </p:txBody>
      </p:sp>
      <p:sp>
        <p:nvSpPr>
          <p:cNvPr id="32" name="TextBox 32">
            <a:extLst>
              <a:ext uri="{FF2B5EF4-FFF2-40B4-BE49-F238E27FC236}">
                <a16:creationId xmlns:a16="http://schemas.microsoft.com/office/drawing/2014/main" id="{621F8CBE-1340-4F51-0552-E79C5D94DFC8}"/>
              </a:ext>
            </a:extLst>
          </p:cNvPr>
          <p:cNvSpPr txBox="1"/>
          <p:nvPr/>
        </p:nvSpPr>
        <p:spPr>
          <a:xfrm>
            <a:off x="10143583"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a:solidFill>
                  <a:srgbClr val="F8F8F8"/>
                </a:solidFill>
                <a:latin typeface="Open Sauce Bold"/>
                <a:ea typeface="Open Sauce Bold"/>
                <a:cs typeface="Open Sauce Bold"/>
                <a:sym typeface="Open Sauce Bold"/>
              </a:rPr>
              <a:t>03</a:t>
            </a:r>
          </a:p>
        </p:txBody>
      </p:sp>
      <p:sp>
        <p:nvSpPr>
          <p:cNvPr id="34" name="TextBox 34">
            <a:extLst>
              <a:ext uri="{FF2B5EF4-FFF2-40B4-BE49-F238E27FC236}">
                <a16:creationId xmlns:a16="http://schemas.microsoft.com/office/drawing/2014/main" id="{FFEE2628-50A2-C211-7AB1-2A98FB3F9B4E}"/>
              </a:ext>
            </a:extLst>
          </p:cNvPr>
          <p:cNvSpPr txBox="1"/>
          <p:nvPr/>
        </p:nvSpPr>
        <p:spPr>
          <a:xfrm>
            <a:off x="13654978"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dirty="0">
                <a:solidFill>
                  <a:srgbClr val="F8F8F8"/>
                </a:solidFill>
                <a:latin typeface="Open Sauce Bold"/>
                <a:ea typeface="Open Sauce Bold"/>
                <a:cs typeface="Open Sauce Bold"/>
                <a:sym typeface="Open Sauce Bold"/>
              </a:rPr>
              <a:t>04</a:t>
            </a:r>
          </a:p>
        </p:txBody>
      </p:sp>
      <p:sp>
        <p:nvSpPr>
          <p:cNvPr id="35" name="TextBox 35">
            <a:extLst>
              <a:ext uri="{FF2B5EF4-FFF2-40B4-BE49-F238E27FC236}">
                <a16:creationId xmlns:a16="http://schemas.microsoft.com/office/drawing/2014/main" id="{D0F2E9A3-0D18-355D-6783-85B35BFA97BF}"/>
              </a:ext>
            </a:extLst>
          </p:cNvPr>
          <p:cNvSpPr txBox="1"/>
          <p:nvPr/>
        </p:nvSpPr>
        <p:spPr>
          <a:xfrm>
            <a:off x="7315200" y="573945"/>
            <a:ext cx="10658931" cy="958182"/>
          </a:xfrm>
          <a:prstGeom prst="rect">
            <a:avLst/>
          </a:prstGeom>
        </p:spPr>
        <p:txBody>
          <a:bodyPr lIns="0" tIns="0" rIns="0" bIns="0" rtlCol="0" anchor="t">
            <a:spAutoFit/>
          </a:bodyPr>
          <a:lstStyle/>
          <a:p>
            <a:pPr marL="0" lvl="0" indent="0" algn="l">
              <a:lnSpc>
                <a:spcPts val="3901"/>
              </a:lnSpc>
            </a:pPr>
            <a:r>
              <a:rPr lang="en-US" sz="2600" dirty="0">
                <a:solidFill>
                  <a:srgbClr val="343432"/>
                </a:solidFill>
                <a:latin typeface="Open Sauce"/>
                <a:ea typeface="Open Sauce"/>
                <a:cs typeface="Open Sauce"/>
                <a:sym typeface="Open Sauce"/>
              </a:rPr>
              <a:t>SUPPORTS : Tableaux des fiches actions CLS 1 et des propositions CLS 2</a:t>
            </a:r>
          </a:p>
        </p:txBody>
      </p:sp>
      <p:sp>
        <p:nvSpPr>
          <p:cNvPr id="36" name="Freeform 36">
            <a:extLst>
              <a:ext uri="{FF2B5EF4-FFF2-40B4-BE49-F238E27FC236}">
                <a16:creationId xmlns:a16="http://schemas.microsoft.com/office/drawing/2014/main" id="{1E2E687D-7B44-CC2A-1973-4A9EB95891E8}"/>
              </a:ext>
            </a:extLst>
          </p:cNvPr>
          <p:cNvSpPr/>
          <p:nvPr/>
        </p:nvSpPr>
        <p:spPr>
          <a:xfrm rot="-10800000">
            <a:off x="-465877" y="-4635036"/>
            <a:ext cx="3695540" cy="7418054"/>
          </a:xfrm>
          <a:custGeom>
            <a:avLst/>
            <a:gdLst/>
            <a:ahLst/>
            <a:cxnLst/>
            <a:rect l="l" t="t" r="r" b="b"/>
            <a:pathLst>
              <a:path w="3695540" h="7418054">
                <a:moveTo>
                  <a:pt x="0" y="0"/>
                </a:moveTo>
                <a:lnTo>
                  <a:pt x="3695540" y="0"/>
                </a:lnTo>
                <a:lnTo>
                  <a:pt x="3695540" y="7418054"/>
                </a:lnTo>
                <a:lnTo>
                  <a:pt x="0" y="74180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fr-FR"/>
          </a:p>
        </p:txBody>
      </p:sp>
      <p:pic>
        <p:nvPicPr>
          <p:cNvPr id="16" name="Image 15" descr="Une image contenant texte, Police, capture d’écran&#10;&#10;Description générée automatiquement">
            <a:extLst>
              <a:ext uri="{FF2B5EF4-FFF2-40B4-BE49-F238E27FC236}">
                <a16:creationId xmlns:a16="http://schemas.microsoft.com/office/drawing/2014/main" id="{4A7C80AC-66EA-353C-9772-9884C5E8D5C2}"/>
              </a:ext>
            </a:extLst>
          </p:cNvPr>
          <p:cNvPicPr>
            <a:picLocks noChangeAspect="1"/>
          </p:cNvPicPr>
          <p:nvPr/>
        </p:nvPicPr>
        <p:blipFill rotWithShape="1">
          <a:blip r:embed="rId6"/>
          <a:srcRect l="1281"/>
          <a:stretch/>
        </p:blipFill>
        <p:spPr bwMode="auto">
          <a:xfrm>
            <a:off x="5054370" y="1453229"/>
            <a:ext cx="11582399" cy="3455109"/>
          </a:xfrm>
          <a:prstGeom prst="rect">
            <a:avLst/>
          </a:prstGeom>
          <a:ln>
            <a:noFill/>
          </a:ln>
          <a:extLst>
            <a:ext uri="{53640926-AAD7-44D8-BBD7-CCE9431645EC}">
              <a14:shadowObscured xmlns:a14="http://schemas.microsoft.com/office/drawing/2010/main"/>
            </a:ext>
          </a:extLst>
        </p:spPr>
      </p:pic>
      <p:pic>
        <p:nvPicPr>
          <p:cNvPr id="17" name="Image 16" descr="Une image contenant texte, capture d’écran, Police, nombre&#10;&#10;Description générée automatiquement">
            <a:extLst>
              <a:ext uri="{FF2B5EF4-FFF2-40B4-BE49-F238E27FC236}">
                <a16:creationId xmlns:a16="http://schemas.microsoft.com/office/drawing/2014/main" id="{311A0526-A387-15E7-68DA-E7EA5863AA90}"/>
              </a:ext>
            </a:extLst>
          </p:cNvPr>
          <p:cNvPicPr>
            <a:picLocks noChangeAspect="1"/>
          </p:cNvPicPr>
          <p:nvPr/>
        </p:nvPicPr>
        <p:blipFill>
          <a:blip r:embed="rId7"/>
          <a:stretch>
            <a:fillRect/>
          </a:stretch>
        </p:blipFill>
        <p:spPr>
          <a:xfrm>
            <a:off x="990600" y="4833151"/>
            <a:ext cx="10658931" cy="5241853"/>
          </a:xfrm>
          <a:prstGeom prst="rect">
            <a:avLst/>
          </a:prstGeom>
        </p:spPr>
      </p:pic>
    </p:spTree>
    <p:extLst>
      <p:ext uri="{BB962C8B-B14F-4D97-AF65-F5344CB8AC3E}">
        <p14:creationId xmlns:p14="http://schemas.microsoft.com/office/powerpoint/2010/main" val="72680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049727" y="4347082"/>
            <a:ext cx="3128394" cy="4767487"/>
            <a:chOff x="0" y="0"/>
            <a:chExt cx="2041606" cy="3111287"/>
          </a:xfrm>
        </p:grpSpPr>
        <p:sp>
          <p:nvSpPr>
            <p:cNvPr id="3" name="Freeform 3"/>
            <p:cNvSpPr/>
            <p:nvPr/>
          </p:nvSpPr>
          <p:spPr>
            <a:xfrm>
              <a:off x="0" y="0"/>
              <a:ext cx="2041606" cy="3111287"/>
            </a:xfrm>
            <a:custGeom>
              <a:avLst/>
              <a:gdLst/>
              <a:ahLst/>
              <a:cxnLst/>
              <a:rect l="l" t="t" r="r" b="b"/>
              <a:pathLst>
                <a:path w="2041606" h="3111287">
                  <a:moveTo>
                    <a:pt x="79191" y="0"/>
                  </a:moveTo>
                  <a:lnTo>
                    <a:pt x="1962415" y="0"/>
                  </a:lnTo>
                  <a:cubicBezTo>
                    <a:pt x="2006151" y="0"/>
                    <a:pt x="2041606" y="35455"/>
                    <a:pt x="2041606" y="79191"/>
                  </a:cubicBezTo>
                  <a:lnTo>
                    <a:pt x="2041606" y="3032096"/>
                  </a:lnTo>
                  <a:cubicBezTo>
                    <a:pt x="2041606" y="3053099"/>
                    <a:pt x="2033263" y="3073241"/>
                    <a:pt x="2018411" y="3088093"/>
                  </a:cubicBezTo>
                  <a:cubicBezTo>
                    <a:pt x="2003560" y="3102944"/>
                    <a:pt x="1983418" y="3111287"/>
                    <a:pt x="1962415" y="3111287"/>
                  </a:cubicBezTo>
                  <a:lnTo>
                    <a:pt x="79191" y="3111287"/>
                  </a:lnTo>
                  <a:cubicBezTo>
                    <a:pt x="35455" y="3111287"/>
                    <a:pt x="0" y="3075832"/>
                    <a:pt x="0" y="3032096"/>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106861"/>
              </a:solidFill>
              <a:prstDash val="solid"/>
              <a:round/>
            </a:ln>
          </p:spPr>
          <p:txBody>
            <a:bodyPr/>
            <a:lstStyle/>
            <a:p>
              <a:endParaRPr lang="fr-FR"/>
            </a:p>
          </p:txBody>
        </p:sp>
        <p:sp>
          <p:nvSpPr>
            <p:cNvPr id="4" name="TextBox 4"/>
            <p:cNvSpPr txBox="1"/>
            <p:nvPr/>
          </p:nvSpPr>
          <p:spPr>
            <a:xfrm>
              <a:off x="0" y="-38100"/>
              <a:ext cx="2041606" cy="3149387"/>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5" name="Freeform 5"/>
          <p:cNvSpPr/>
          <p:nvPr/>
        </p:nvSpPr>
        <p:spPr>
          <a:xfrm>
            <a:off x="2540734" y="4347082"/>
            <a:ext cx="2146380" cy="1000429"/>
          </a:xfrm>
          <a:custGeom>
            <a:avLst/>
            <a:gdLst/>
            <a:ahLst/>
            <a:cxnLst/>
            <a:rect l="l" t="t" r="r" b="b"/>
            <a:pathLst>
              <a:path w="2146380" h="1000429">
                <a:moveTo>
                  <a:pt x="0" y="0"/>
                </a:moveTo>
                <a:lnTo>
                  <a:pt x="2146380" y="0"/>
                </a:lnTo>
                <a:lnTo>
                  <a:pt x="2146380" y="1000429"/>
                </a:lnTo>
                <a:lnTo>
                  <a:pt x="0" y="1000429"/>
                </a:lnTo>
                <a:lnTo>
                  <a:pt x="0" y="0"/>
                </a:lnTo>
                <a:close/>
              </a:path>
            </a:pathLst>
          </a:custGeom>
          <a:blipFill>
            <a:blip r:embed="rId2">
              <a:extLst>
                <a:ext uri="{96DAC541-7B7A-43D3-8B79-37D633B846F1}">
                  <asvg:svgBlip xmlns:asvg="http://schemas.microsoft.com/office/drawing/2016/SVG/main" r:embed="rId3"/>
                </a:ext>
              </a:extLst>
            </a:blip>
            <a:stretch>
              <a:fillRect t="-114545"/>
            </a:stretch>
          </a:blipFill>
          <a:ln cap="sq">
            <a:noFill/>
            <a:prstDash val="solid"/>
            <a:miter/>
          </a:ln>
        </p:spPr>
        <p:txBody>
          <a:bodyPr/>
          <a:lstStyle/>
          <a:p>
            <a:endParaRPr lang="fr-FR"/>
          </a:p>
        </p:txBody>
      </p:sp>
      <p:sp>
        <p:nvSpPr>
          <p:cNvPr id="6" name="Freeform 6"/>
          <p:cNvSpPr/>
          <p:nvPr/>
        </p:nvSpPr>
        <p:spPr>
          <a:xfrm>
            <a:off x="3229663" y="5423143"/>
            <a:ext cx="723747" cy="838023"/>
          </a:xfrm>
          <a:custGeom>
            <a:avLst/>
            <a:gdLst/>
            <a:ahLst/>
            <a:cxnLst/>
            <a:rect l="l" t="t" r="r" b="b"/>
            <a:pathLst>
              <a:path w="723747" h="838023">
                <a:moveTo>
                  <a:pt x="0" y="0"/>
                </a:moveTo>
                <a:lnTo>
                  <a:pt x="723746" y="0"/>
                </a:lnTo>
                <a:lnTo>
                  <a:pt x="723746" y="838023"/>
                </a:lnTo>
                <a:lnTo>
                  <a:pt x="0" y="83802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fr-FR"/>
          </a:p>
        </p:txBody>
      </p:sp>
      <p:grpSp>
        <p:nvGrpSpPr>
          <p:cNvPr id="7" name="Group 7"/>
          <p:cNvGrpSpPr/>
          <p:nvPr/>
        </p:nvGrpSpPr>
        <p:grpSpPr>
          <a:xfrm rot="-10800000">
            <a:off x="5561122" y="4347082"/>
            <a:ext cx="3128394" cy="5294786"/>
            <a:chOff x="0" y="0"/>
            <a:chExt cx="2041606" cy="3455405"/>
          </a:xfrm>
        </p:grpSpPr>
        <p:sp>
          <p:nvSpPr>
            <p:cNvPr id="8" name="Freeform 8"/>
            <p:cNvSpPr/>
            <p:nvPr/>
          </p:nvSpPr>
          <p:spPr>
            <a:xfrm>
              <a:off x="0" y="0"/>
              <a:ext cx="2041606" cy="3455405"/>
            </a:xfrm>
            <a:custGeom>
              <a:avLst/>
              <a:gdLst/>
              <a:ahLst/>
              <a:cxnLst/>
              <a:rect l="l" t="t" r="r" b="b"/>
              <a:pathLst>
                <a:path w="2041606" h="3455405">
                  <a:moveTo>
                    <a:pt x="79191" y="0"/>
                  </a:moveTo>
                  <a:lnTo>
                    <a:pt x="1962415" y="0"/>
                  </a:lnTo>
                  <a:cubicBezTo>
                    <a:pt x="2006151" y="0"/>
                    <a:pt x="2041606" y="35455"/>
                    <a:pt x="2041606" y="79191"/>
                  </a:cubicBezTo>
                  <a:lnTo>
                    <a:pt x="2041606" y="3376214"/>
                  </a:lnTo>
                  <a:cubicBezTo>
                    <a:pt x="2041606" y="3397217"/>
                    <a:pt x="2033263" y="3417360"/>
                    <a:pt x="2018411" y="3432211"/>
                  </a:cubicBezTo>
                  <a:cubicBezTo>
                    <a:pt x="2003560" y="3447062"/>
                    <a:pt x="1983418" y="3455405"/>
                    <a:pt x="1962415" y="3455405"/>
                  </a:cubicBezTo>
                  <a:lnTo>
                    <a:pt x="79191" y="3455405"/>
                  </a:lnTo>
                  <a:cubicBezTo>
                    <a:pt x="35455" y="3455405"/>
                    <a:pt x="0" y="3419950"/>
                    <a:pt x="0" y="3376214"/>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106861"/>
              </a:solidFill>
              <a:prstDash val="solid"/>
              <a:round/>
            </a:ln>
          </p:spPr>
          <p:txBody>
            <a:bodyPr/>
            <a:lstStyle/>
            <a:p>
              <a:endParaRPr lang="fr-FR"/>
            </a:p>
          </p:txBody>
        </p:sp>
        <p:sp>
          <p:nvSpPr>
            <p:cNvPr id="9" name="TextBox 9"/>
            <p:cNvSpPr txBox="1"/>
            <p:nvPr/>
          </p:nvSpPr>
          <p:spPr>
            <a:xfrm>
              <a:off x="0" y="-38100"/>
              <a:ext cx="2041606" cy="3493505"/>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10" name="Freeform 10"/>
          <p:cNvSpPr/>
          <p:nvPr/>
        </p:nvSpPr>
        <p:spPr>
          <a:xfrm>
            <a:off x="6052129" y="4347082"/>
            <a:ext cx="2146380" cy="1000429"/>
          </a:xfrm>
          <a:custGeom>
            <a:avLst/>
            <a:gdLst/>
            <a:ahLst/>
            <a:cxnLst/>
            <a:rect l="l" t="t" r="r" b="b"/>
            <a:pathLst>
              <a:path w="2146380" h="1000429">
                <a:moveTo>
                  <a:pt x="0" y="0"/>
                </a:moveTo>
                <a:lnTo>
                  <a:pt x="2146380" y="0"/>
                </a:lnTo>
                <a:lnTo>
                  <a:pt x="2146380" y="1000429"/>
                </a:lnTo>
                <a:lnTo>
                  <a:pt x="0" y="1000429"/>
                </a:lnTo>
                <a:lnTo>
                  <a:pt x="0" y="0"/>
                </a:lnTo>
                <a:close/>
              </a:path>
            </a:pathLst>
          </a:custGeom>
          <a:blipFill>
            <a:blip r:embed="rId2">
              <a:extLst>
                <a:ext uri="{96DAC541-7B7A-43D3-8B79-37D633B846F1}">
                  <asvg:svgBlip xmlns:asvg="http://schemas.microsoft.com/office/drawing/2016/SVG/main" r:embed="rId3"/>
                </a:ext>
              </a:extLst>
            </a:blip>
            <a:stretch>
              <a:fillRect t="-114545"/>
            </a:stretch>
          </a:blipFill>
          <a:ln cap="sq">
            <a:noFill/>
            <a:prstDash val="solid"/>
            <a:miter/>
          </a:ln>
        </p:spPr>
        <p:txBody>
          <a:bodyPr/>
          <a:lstStyle/>
          <a:p>
            <a:endParaRPr lang="fr-FR"/>
          </a:p>
        </p:txBody>
      </p:sp>
      <p:grpSp>
        <p:nvGrpSpPr>
          <p:cNvPr id="11" name="Group 11"/>
          <p:cNvGrpSpPr/>
          <p:nvPr/>
        </p:nvGrpSpPr>
        <p:grpSpPr>
          <a:xfrm rot="-10800000">
            <a:off x="9070516" y="4347082"/>
            <a:ext cx="3128394" cy="4767487"/>
            <a:chOff x="0" y="0"/>
            <a:chExt cx="2041606" cy="3111287"/>
          </a:xfrm>
        </p:grpSpPr>
        <p:sp>
          <p:nvSpPr>
            <p:cNvPr id="12" name="Freeform 12"/>
            <p:cNvSpPr/>
            <p:nvPr/>
          </p:nvSpPr>
          <p:spPr>
            <a:xfrm>
              <a:off x="0" y="0"/>
              <a:ext cx="2041606" cy="3111287"/>
            </a:xfrm>
            <a:custGeom>
              <a:avLst/>
              <a:gdLst/>
              <a:ahLst/>
              <a:cxnLst/>
              <a:rect l="l" t="t" r="r" b="b"/>
              <a:pathLst>
                <a:path w="2041606" h="3111287">
                  <a:moveTo>
                    <a:pt x="79191" y="0"/>
                  </a:moveTo>
                  <a:lnTo>
                    <a:pt x="1962415" y="0"/>
                  </a:lnTo>
                  <a:cubicBezTo>
                    <a:pt x="2006151" y="0"/>
                    <a:pt x="2041606" y="35455"/>
                    <a:pt x="2041606" y="79191"/>
                  </a:cubicBezTo>
                  <a:lnTo>
                    <a:pt x="2041606" y="3032096"/>
                  </a:lnTo>
                  <a:cubicBezTo>
                    <a:pt x="2041606" y="3053099"/>
                    <a:pt x="2033263" y="3073241"/>
                    <a:pt x="2018411" y="3088093"/>
                  </a:cubicBezTo>
                  <a:cubicBezTo>
                    <a:pt x="2003560" y="3102944"/>
                    <a:pt x="1983418" y="3111287"/>
                    <a:pt x="1962415" y="3111287"/>
                  </a:cubicBezTo>
                  <a:lnTo>
                    <a:pt x="79191" y="3111287"/>
                  </a:lnTo>
                  <a:cubicBezTo>
                    <a:pt x="35455" y="3111287"/>
                    <a:pt x="0" y="3075832"/>
                    <a:pt x="0" y="3032096"/>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106861"/>
              </a:solidFill>
              <a:prstDash val="solid"/>
              <a:round/>
            </a:ln>
          </p:spPr>
          <p:txBody>
            <a:bodyPr/>
            <a:lstStyle/>
            <a:p>
              <a:endParaRPr lang="fr-FR"/>
            </a:p>
          </p:txBody>
        </p:sp>
        <p:sp>
          <p:nvSpPr>
            <p:cNvPr id="13" name="TextBox 13"/>
            <p:cNvSpPr txBox="1"/>
            <p:nvPr/>
          </p:nvSpPr>
          <p:spPr>
            <a:xfrm>
              <a:off x="0" y="-38100"/>
              <a:ext cx="2041606" cy="3149387"/>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14" name="Freeform 14"/>
          <p:cNvSpPr/>
          <p:nvPr/>
        </p:nvSpPr>
        <p:spPr>
          <a:xfrm>
            <a:off x="9561522" y="4347082"/>
            <a:ext cx="2146380" cy="1000429"/>
          </a:xfrm>
          <a:custGeom>
            <a:avLst/>
            <a:gdLst/>
            <a:ahLst/>
            <a:cxnLst/>
            <a:rect l="l" t="t" r="r" b="b"/>
            <a:pathLst>
              <a:path w="2146380" h="1000429">
                <a:moveTo>
                  <a:pt x="0" y="0"/>
                </a:moveTo>
                <a:lnTo>
                  <a:pt x="2146380" y="0"/>
                </a:lnTo>
                <a:lnTo>
                  <a:pt x="2146380" y="1000429"/>
                </a:lnTo>
                <a:lnTo>
                  <a:pt x="0" y="1000429"/>
                </a:lnTo>
                <a:lnTo>
                  <a:pt x="0" y="0"/>
                </a:lnTo>
                <a:close/>
              </a:path>
            </a:pathLst>
          </a:custGeom>
          <a:blipFill>
            <a:blip r:embed="rId2">
              <a:extLst>
                <a:ext uri="{96DAC541-7B7A-43D3-8B79-37D633B846F1}">
                  <asvg:svgBlip xmlns:asvg="http://schemas.microsoft.com/office/drawing/2016/SVG/main" r:embed="rId3"/>
                </a:ext>
              </a:extLst>
            </a:blip>
            <a:stretch>
              <a:fillRect t="-114545"/>
            </a:stretch>
          </a:blipFill>
          <a:ln cap="sq">
            <a:noFill/>
            <a:prstDash val="solid"/>
            <a:miter/>
          </a:ln>
        </p:spPr>
        <p:txBody>
          <a:bodyPr/>
          <a:lstStyle/>
          <a:p>
            <a:endParaRPr lang="fr-FR"/>
          </a:p>
        </p:txBody>
      </p:sp>
      <p:sp>
        <p:nvSpPr>
          <p:cNvPr id="15" name="Freeform 15"/>
          <p:cNvSpPr/>
          <p:nvPr/>
        </p:nvSpPr>
        <p:spPr>
          <a:xfrm>
            <a:off x="14592460" y="2868946"/>
            <a:ext cx="3695540" cy="7418054"/>
          </a:xfrm>
          <a:custGeom>
            <a:avLst/>
            <a:gdLst/>
            <a:ahLst/>
            <a:cxnLst/>
            <a:rect l="l" t="t" r="r" b="b"/>
            <a:pathLst>
              <a:path w="3695540" h="7418054">
                <a:moveTo>
                  <a:pt x="0" y="0"/>
                </a:moveTo>
                <a:lnTo>
                  <a:pt x="3695540" y="0"/>
                </a:lnTo>
                <a:lnTo>
                  <a:pt x="3695540" y="7418054"/>
                </a:lnTo>
                <a:lnTo>
                  <a:pt x="0" y="741805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fr-FR"/>
          </a:p>
        </p:txBody>
      </p:sp>
      <p:sp>
        <p:nvSpPr>
          <p:cNvPr id="20" name="Freeform 20"/>
          <p:cNvSpPr/>
          <p:nvPr/>
        </p:nvSpPr>
        <p:spPr>
          <a:xfrm>
            <a:off x="6748522" y="5423143"/>
            <a:ext cx="763553" cy="799913"/>
          </a:xfrm>
          <a:custGeom>
            <a:avLst/>
            <a:gdLst/>
            <a:ahLst/>
            <a:cxnLst/>
            <a:rect l="l" t="t" r="r" b="b"/>
            <a:pathLst>
              <a:path w="763553" h="799913">
                <a:moveTo>
                  <a:pt x="0" y="0"/>
                </a:moveTo>
                <a:lnTo>
                  <a:pt x="763553" y="0"/>
                </a:lnTo>
                <a:lnTo>
                  <a:pt x="763553" y="799913"/>
                </a:lnTo>
                <a:lnTo>
                  <a:pt x="0" y="79991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fr-FR"/>
          </a:p>
        </p:txBody>
      </p:sp>
      <p:sp>
        <p:nvSpPr>
          <p:cNvPr id="21" name="Freeform 21"/>
          <p:cNvSpPr/>
          <p:nvPr/>
        </p:nvSpPr>
        <p:spPr>
          <a:xfrm>
            <a:off x="10143583" y="5480229"/>
            <a:ext cx="937482" cy="724418"/>
          </a:xfrm>
          <a:custGeom>
            <a:avLst/>
            <a:gdLst/>
            <a:ahLst/>
            <a:cxnLst/>
            <a:rect l="l" t="t" r="r" b="b"/>
            <a:pathLst>
              <a:path w="937482" h="724418">
                <a:moveTo>
                  <a:pt x="0" y="0"/>
                </a:moveTo>
                <a:lnTo>
                  <a:pt x="937482" y="0"/>
                </a:lnTo>
                <a:lnTo>
                  <a:pt x="937482" y="724419"/>
                </a:lnTo>
                <a:lnTo>
                  <a:pt x="0" y="72441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fr-FR"/>
          </a:p>
        </p:txBody>
      </p:sp>
      <p:sp>
        <p:nvSpPr>
          <p:cNvPr id="23" name="TextBox 23"/>
          <p:cNvSpPr txBox="1"/>
          <p:nvPr/>
        </p:nvSpPr>
        <p:spPr>
          <a:xfrm>
            <a:off x="2095642" y="2054763"/>
            <a:ext cx="7362789" cy="2687220"/>
          </a:xfrm>
          <a:prstGeom prst="rect">
            <a:avLst/>
          </a:prstGeom>
        </p:spPr>
        <p:txBody>
          <a:bodyPr lIns="0" tIns="0" rIns="0" bIns="0" rtlCol="0" anchor="t">
            <a:spAutoFit/>
          </a:bodyPr>
          <a:lstStyle/>
          <a:p>
            <a:pPr algn="l">
              <a:lnSpc>
                <a:spcPts val="7178"/>
              </a:lnSpc>
            </a:pPr>
            <a:r>
              <a:rPr lang="en-US" sz="5127" b="1" spc="-102">
                <a:solidFill>
                  <a:srgbClr val="191919"/>
                </a:solidFill>
                <a:latin typeface="Open Sauce Bold"/>
                <a:ea typeface="Open Sauce Bold"/>
                <a:cs typeface="Open Sauce Bold"/>
                <a:sym typeface="Open Sauce Bold"/>
              </a:rPr>
              <a:t>1 ER TEMPS </a:t>
            </a:r>
          </a:p>
          <a:p>
            <a:pPr algn="l">
              <a:lnSpc>
                <a:spcPts val="7178"/>
              </a:lnSpc>
            </a:pPr>
            <a:endParaRPr lang="en-US" sz="5127" b="1" spc="-102">
              <a:solidFill>
                <a:srgbClr val="191919"/>
              </a:solidFill>
              <a:latin typeface="Open Sauce Bold"/>
              <a:ea typeface="Open Sauce Bold"/>
              <a:cs typeface="Open Sauce Bold"/>
              <a:sym typeface="Open Sauce Bold"/>
            </a:endParaRPr>
          </a:p>
          <a:p>
            <a:pPr algn="l">
              <a:lnSpc>
                <a:spcPts val="7178"/>
              </a:lnSpc>
            </a:pPr>
            <a:endParaRPr lang="en-US" sz="5127" b="1" spc="-102">
              <a:solidFill>
                <a:srgbClr val="191919"/>
              </a:solidFill>
              <a:latin typeface="Open Sauce Bold"/>
              <a:ea typeface="Open Sauce Bold"/>
              <a:cs typeface="Open Sauce Bold"/>
              <a:sym typeface="Open Sauce Bold"/>
            </a:endParaRPr>
          </a:p>
        </p:txBody>
      </p:sp>
      <p:sp>
        <p:nvSpPr>
          <p:cNvPr id="24" name="TextBox 24"/>
          <p:cNvSpPr txBox="1"/>
          <p:nvPr/>
        </p:nvSpPr>
        <p:spPr>
          <a:xfrm>
            <a:off x="2222390" y="6856315"/>
            <a:ext cx="2738293" cy="793063"/>
          </a:xfrm>
          <a:prstGeom prst="rect">
            <a:avLst/>
          </a:prstGeom>
        </p:spPr>
        <p:txBody>
          <a:bodyPr lIns="0" tIns="0" rIns="0" bIns="0" rtlCol="0" anchor="t">
            <a:spAutoFit/>
          </a:bodyPr>
          <a:lstStyle/>
          <a:p>
            <a:pPr marL="0" lvl="0" indent="0" algn="ctr">
              <a:lnSpc>
                <a:spcPts val="3277"/>
              </a:lnSpc>
            </a:pPr>
            <a:r>
              <a:rPr lang="en-US" sz="2184" b="1">
                <a:solidFill>
                  <a:srgbClr val="343432"/>
                </a:solidFill>
                <a:latin typeface="Open Sauce Bold"/>
                <a:ea typeface="Open Sauce Bold"/>
                <a:cs typeface="Open Sauce Bold"/>
                <a:sym typeface="Open Sauce Bold"/>
              </a:rPr>
              <a:t>Qu’en pensez-vous ? </a:t>
            </a:r>
          </a:p>
        </p:txBody>
      </p:sp>
      <p:sp>
        <p:nvSpPr>
          <p:cNvPr id="25" name="TextBox 25"/>
          <p:cNvSpPr txBox="1"/>
          <p:nvPr/>
        </p:nvSpPr>
        <p:spPr>
          <a:xfrm>
            <a:off x="2541872" y="6327841"/>
            <a:ext cx="2099327" cy="277192"/>
          </a:xfrm>
          <a:prstGeom prst="rect">
            <a:avLst/>
          </a:prstGeom>
        </p:spPr>
        <p:txBody>
          <a:bodyPr lIns="0" tIns="0" rIns="0" bIns="0" rtlCol="0" anchor="t">
            <a:spAutoFit/>
          </a:bodyPr>
          <a:lstStyle/>
          <a:p>
            <a:pPr marL="0" lvl="0" indent="0" algn="ctr">
              <a:lnSpc>
                <a:spcPts val="2278"/>
              </a:lnSpc>
              <a:spcBef>
                <a:spcPct val="0"/>
              </a:spcBef>
            </a:pPr>
            <a:r>
              <a:rPr lang="en-US" sz="1779">
                <a:solidFill>
                  <a:srgbClr val="343432"/>
                </a:solidFill>
                <a:latin typeface="Open Sauce"/>
                <a:ea typeface="Open Sauce"/>
                <a:cs typeface="Open Sauce"/>
                <a:sym typeface="Open Sauce"/>
              </a:rPr>
              <a:t>Objective 01</a:t>
            </a:r>
          </a:p>
        </p:txBody>
      </p:sp>
      <p:sp>
        <p:nvSpPr>
          <p:cNvPr id="26" name="TextBox 26"/>
          <p:cNvSpPr txBox="1"/>
          <p:nvPr/>
        </p:nvSpPr>
        <p:spPr>
          <a:xfrm>
            <a:off x="3122795"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a:solidFill>
                  <a:srgbClr val="F8F8F8"/>
                </a:solidFill>
                <a:latin typeface="Open Sauce Bold"/>
                <a:ea typeface="Open Sauce Bold"/>
                <a:cs typeface="Open Sauce Bold"/>
                <a:sym typeface="Open Sauce Bold"/>
              </a:rPr>
              <a:t>01</a:t>
            </a:r>
          </a:p>
        </p:txBody>
      </p:sp>
      <p:sp>
        <p:nvSpPr>
          <p:cNvPr id="27" name="TextBox 27"/>
          <p:cNvSpPr txBox="1"/>
          <p:nvPr/>
        </p:nvSpPr>
        <p:spPr>
          <a:xfrm>
            <a:off x="5733784" y="6949952"/>
            <a:ext cx="2738293" cy="2497735"/>
          </a:xfrm>
          <a:prstGeom prst="rect">
            <a:avLst/>
          </a:prstGeom>
        </p:spPr>
        <p:txBody>
          <a:bodyPr lIns="0" tIns="0" rIns="0" bIns="0" rtlCol="0" anchor="t">
            <a:spAutoFit/>
          </a:bodyPr>
          <a:lstStyle/>
          <a:p>
            <a:pPr marL="0" lvl="0" indent="0" algn="ctr">
              <a:lnSpc>
                <a:spcPts val="3277"/>
              </a:lnSpc>
            </a:pPr>
            <a:r>
              <a:rPr lang="en-US" sz="2184" b="1" dirty="0">
                <a:solidFill>
                  <a:srgbClr val="343432"/>
                </a:solidFill>
                <a:latin typeface="Open Sauce Bold"/>
                <a:ea typeface="Open Sauce Bold"/>
                <a:cs typeface="Open Sauce Bold"/>
                <a:sym typeface="Open Sauce Bold"/>
              </a:rPr>
              <a:t>Que </a:t>
            </a:r>
            <a:r>
              <a:rPr lang="en-US" sz="2184" b="1" dirty="0" err="1">
                <a:solidFill>
                  <a:srgbClr val="343432"/>
                </a:solidFill>
                <a:latin typeface="Open Sauce Bold"/>
                <a:ea typeface="Open Sauce Bold"/>
                <a:cs typeface="Open Sauce Bold"/>
                <a:sym typeface="Open Sauce Bold"/>
              </a:rPr>
              <a:t>souhaitez-vous</a:t>
            </a:r>
            <a:r>
              <a:rPr lang="en-US" sz="2184" b="1" dirty="0">
                <a:solidFill>
                  <a:srgbClr val="343432"/>
                </a:solidFill>
                <a:latin typeface="Open Sauce Bold"/>
                <a:ea typeface="Open Sauce Bold"/>
                <a:cs typeface="Open Sauce Bold"/>
                <a:sym typeface="Open Sauce Bold"/>
              </a:rPr>
              <a:t> </a:t>
            </a:r>
            <a:r>
              <a:rPr lang="en-US" sz="2184" b="1" dirty="0" err="1">
                <a:solidFill>
                  <a:srgbClr val="343432"/>
                </a:solidFill>
                <a:latin typeface="Open Sauce Bold"/>
                <a:ea typeface="Open Sauce Bold"/>
                <a:cs typeface="Open Sauce Bold"/>
                <a:sym typeface="Open Sauce Bold"/>
              </a:rPr>
              <a:t>prioriser</a:t>
            </a:r>
            <a:r>
              <a:rPr lang="en-US" sz="2184" b="1" dirty="0">
                <a:solidFill>
                  <a:srgbClr val="343432"/>
                </a:solidFill>
                <a:latin typeface="Open Sauce Bold"/>
                <a:ea typeface="Open Sauce Bold"/>
                <a:cs typeface="Open Sauce Bold"/>
                <a:sym typeface="Open Sauce Bold"/>
              </a:rPr>
              <a:t> dans version CLS 2 </a:t>
            </a:r>
            <a:r>
              <a:rPr lang="en-US" sz="2184" b="1" dirty="0" err="1">
                <a:solidFill>
                  <a:srgbClr val="343432"/>
                </a:solidFill>
                <a:latin typeface="Open Sauce Bold"/>
                <a:ea typeface="Open Sauce Bold"/>
                <a:cs typeface="Open Sauce Bold"/>
                <a:sym typeface="Open Sauce Bold"/>
              </a:rPr>
              <a:t>en</a:t>
            </a:r>
            <a:r>
              <a:rPr lang="en-US" sz="2184" b="1" dirty="0">
                <a:solidFill>
                  <a:srgbClr val="343432"/>
                </a:solidFill>
                <a:latin typeface="Open Sauce Bold"/>
                <a:ea typeface="Open Sauce Bold"/>
                <a:cs typeface="Open Sauce Bold"/>
                <a:sym typeface="Open Sauce Bold"/>
              </a:rPr>
              <a:t> </a:t>
            </a:r>
            <a:r>
              <a:rPr lang="en-US" sz="2184" b="1" dirty="0" err="1">
                <a:solidFill>
                  <a:srgbClr val="343432"/>
                </a:solidFill>
                <a:latin typeface="Open Sauce Bold"/>
                <a:ea typeface="Open Sauce Bold"/>
                <a:cs typeface="Open Sauce Bold"/>
                <a:sym typeface="Open Sauce Bold"/>
              </a:rPr>
              <a:t>terme</a:t>
            </a:r>
            <a:r>
              <a:rPr lang="en-US" sz="2184" b="1" dirty="0">
                <a:solidFill>
                  <a:srgbClr val="343432"/>
                </a:solidFill>
                <a:latin typeface="Open Sauce Bold"/>
                <a:ea typeface="Open Sauce Bold"/>
                <a:cs typeface="Open Sauce Bold"/>
                <a:sym typeface="Open Sauce Bold"/>
              </a:rPr>
              <a:t> de </a:t>
            </a:r>
            <a:r>
              <a:rPr lang="en-US" sz="2184" b="1" dirty="0" err="1">
                <a:solidFill>
                  <a:srgbClr val="343432"/>
                </a:solidFill>
                <a:latin typeface="Open Sauce Bold"/>
                <a:ea typeface="Open Sauce Bold"/>
                <a:cs typeface="Open Sauce Bold"/>
                <a:sym typeface="Open Sauce Bold"/>
              </a:rPr>
              <a:t>thématiques</a:t>
            </a:r>
            <a:r>
              <a:rPr lang="en-US" sz="2184" b="1" dirty="0">
                <a:solidFill>
                  <a:srgbClr val="343432"/>
                </a:solidFill>
                <a:latin typeface="Open Sauce Bold"/>
                <a:ea typeface="Open Sauce Bold"/>
                <a:cs typeface="Open Sauce Bold"/>
                <a:sym typeface="Open Sauce Bold"/>
              </a:rPr>
              <a:t>, </a:t>
            </a:r>
            <a:r>
              <a:rPr lang="en-US" sz="2184" b="1" dirty="0" err="1">
                <a:solidFill>
                  <a:srgbClr val="343432"/>
                </a:solidFill>
                <a:latin typeface="Open Sauce Bold"/>
                <a:ea typeface="Open Sauce Bold"/>
                <a:cs typeface="Open Sauce Bold"/>
                <a:sym typeface="Open Sauce Bold"/>
              </a:rPr>
              <a:t>d'actions</a:t>
            </a:r>
            <a:r>
              <a:rPr lang="en-US" sz="2184" b="1" dirty="0">
                <a:solidFill>
                  <a:srgbClr val="343432"/>
                </a:solidFill>
                <a:latin typeface="Open Sauce Bold"/>
                <a:ea typeface="Open Sauce Bold"/>
                <a:cs typeface="Open Sauce Bold"/>
                <a:sym typeface="Open Sauce Bold"/>
              </a:rPr>
              <a:t> ? </a:t>
            </a:r>
          </a:p>
        </p:txBody>
      </p:sp>
      <p:sp>
        <p:nvSpPr>
          <p:cNvPr id="28" name="TextBox 28"/>
          <p:cNvSpPr txBox="1"/>
          <p:nvPr/>
        </p:nvSpPr>
        <p:spPr>
          <a:xfrm>
            <a:off x="6053267" y="6327841"/>
            <a:ext cx="2099327" cy="277192"/>
          </a:xfrm>
          <a:prstGeom prst="rect">
            <a:avLst/>
          </a:prstGeom>
        </p:spPr>
        <p:txBody>
          <a:bodyPr lIns="0" tIns="0" rIns="0" bIns="0" rtlCol="0" anchor="t">
            <a:spAutoFit/>
          </a:bodyPr>
          <a:lstStyle/>
          <a:p>
            <a:pPr marL="0" lvl="0" indent="0" algn="ctr">
              <a:lnSpc>
                <a:spcPts val="2278"/>
              </a:lnSpc>
              <a:spcBef>
                <a:spcPct val="0"/>
              </a:spcBef>
            </a:pPr>
            <a:r>
              <a:rPr lang="en-US" sz="1779">
                <a:solidFill>
                  <a:srgbClr val="343432"/>
                </a:solidFill>
                <a:latin typeface="Open Sauce"/>
                <a:ea typeface="Open Sauce"/>
                <a:cs typeface="Open Sauce"/>
                <a:sym typeface="Open Sauce"/>
              </a:rPr>
              <a:t>Objective 02</a:t>
            </a:r>
          </a:p>
        </p:txBody>
      </p:sp>
      <p:sp>
        <p:nvSpPr>
          <p:cNvPr id="29" name="TextBox 29"/>
          <p:cNvSpPr txBox="1"/>
          <p:nvPr/>
        </p:nvSpPr>
        <p:spPr>
          <a:xfrm>
            <a:off x="6634189"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a:solidFill>
                  <a:srgbClr val="F8F8F8"/>
                </a:solidFill>
                <a:latin typeface="Open Sauce Bold"/>
                <a:ea typeface="Open Sauce Bold"/>
                <a:cs typeface="Open Sauce Bold"/>
                <a:sym typeface="Open Sauce Bold"/>
              </a:rPr>
              <a:t>02</a:t>
            </a:r>
          </a:p>
        </p:txBody>
      </p:sp>
      <p:sp>
        <p:nvSpPr>
          <p:cNvPr id="30" name="TextBox 30"/>
          <p:cNvSpPr txBox="1"/>
          <p:nvPr/>
        </p:nvSpPr>
        <p:spPr>
          <a:xfrm>
            <a:off x="9243178" y="7224272"/>
            <a:ext cx="2738293" cy="793063"/>
          </a:xfrm>
          <a:prstGeom prst="rect">
            <a:avLst/>
          </a:prstGeom>
        </p:spPr>
        <p:txBody>
          <a:bodyPr lIns="0" tIns="0" rIns="0" bIns="0" rtlCol="0" anchor="t">
            <a:spAutoFit/>
          </a:bodyPr>
          <a:lstStyle/>
          <a:p>
            <a:pPr marL="0" lvl="0" indent="0" algn="ctr">
              <a:lnSpc>
                <a:spcPts val="3277"/>
              </a:lnSpc>
            </a:pPr>
            <a:r>
              <a:rPr lang="en-US" sz="2184" b="1">
                <a:solidFill>
                  <a:srgbClr val="343432"/>
                </a:solidFill>
                <a:latin typeface="Open Sauce Bold"/>
                <a:ea typeface="Open Sauce Bold"/>
                <a:cs typeface="Open Sauce Bold"/>
                <a:sym typeface="Open Sauce Bold"/>
              </a:rPr>
              <a:t>Autres thématiques non identifiées ?</a:t>
            </a:r>
          </a:p>
        </p:txBody>
      </p:sp>
      <p:sp>
        <p:nvSpPr>
          <p:cNvPr id="31" name="TextBox 31"/>
          <p:cNvSpPr txBox="1"/>
          <p:nvPr/>
        </p:nvSpPr>
        <p:spPr>
          <a:xfrm>
            <a:off x="9562661" y="6327841"/>
            <a:ext cx="2099327" cy="277192"/>
          </a:xfrm>
          <a:prstGeom prst="rect">
            <a:avLst/>
          </a:prstGeom>
        </p:spPr>
        <p:txBody>
          <a:bodyPr lIns="0" tIns="0" rIns="0" bIns="0" rtlCol="0" anchor="t">
            <a:spAutoFit/>
          </a:bodyPr>
          <a:lstStyle/>
          <a:p>
            <a:pPr marL="0" lvl="0" indent="0" algn="ctr">
              <a:lnSpc>
                <a:spcPts val="2278"/>
              </a:lnSpc>
              <a:spcBef>
                <a:spcPct val="0"/>
              </a:spcBef>
            </a:pPr>
            <a:r>
              <a:rPr lang="en-US" sz="1779">
                <a:solidFill>
                  <a:srgbClr val="343432"/>
                </a:solidFill>
                <a:latin typeface="Open Sauce"/>
                <a:ea typeface="Open Sauce"/>
                <a:cs typeface="Open Sauce"/>
                <a:sym typeface="Open Sauce"/>
              </a:rPr>
              <a:t>Objective 03</a:t>
            </a:r>
          </a:p>
        </p:txBody>
      </p:sp>
      <p:sp>
        <p:nvSpPr>
          <p:cNvPr id="32" name="TextBox 32"/>
          <p:cNvSpPr txBox="1"/>
          <p:nvPr/>
        </p:nvSpPr>
        <p:spPr>
          <a:xfrm>
            <a:off x="10143583"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a:solidFill>
                  <a:srgbClr val="F8F8F8"/>
                </a:solidFill>
                <a:latin typeface="Open Sauce Bold"/>
                <a:ea typeface="Open Sauce Bold"/>
                <a:cs typeface="Open Sauce Bold"/>
                <a:sym typeface="Open Sauce Bold"/>
              </a:rPr>
              <a:t>03</a:t>
            </a:r>
          </a:p>
        </p:txBody>
      </p:sp>
      <p:sp>
        <p:nvSpPr>
          <p:cNvPr id="34" name="TextBox 34"/>
          <p:cNvSpPr txBox="1"/>
          <p:nvPr/>
        </p:nvSpPr>
        <p:spPr>
          <a:xfrm>
            <a:off x="13654978" y="4419191"/>
            <a:ext cx="937482" cy="595909"/>
          </a:xfrm>
          <a:prstGeom prst="rect">
            <a:avLst/>
          </a:prstGeom>
        </p:spPr>
        <p:txBody>
          <a:bodyPr lIns="0" tIns="0" rIns="0" bIns="0" rtlCol="0" anchor="t">
            <a:spAutoFit/>
          </a:bodyPr>
          <a:lstStyle/>
          <a:p>
            <a:pPr marL="0" lvl="0" indent="0" algn="ctr">
              <a:lnSpc>
                <a:spcPts val="4895"/>
              </a:lnSpc>
              <a:spcBef>
                <a:spcPct val="0"/>
              </a:spcBef>
            </a:pPr>
            <a:r>
              <a:rPr lang="en-US" sz="3824" b="1" dirty="0">
                <a:solidFill>
                  <a:srgbClr val="F8F8F8"/>
                </a:solidFill>
                <a:latin typeface="Open Sauce Bold"/>
                <a:ea typeface="Open Sauce Bold"/>
                <a:cs typeface="Open Sauce Bold"/>
                <a:sym typeface="Open Sauce Bold"/>
              </a:rPr>
              <a:t>04</a:t>
            </a:r>
          </a:p>
        </p:txBody>
      </p:sp>
      <p:sp>
        <p:nvSpPr>
          <p:cNvPr id="35" name="TextBox 35"/>
          <p:cNvSpPr txBox="1"/>
          <p:nvPr/>
        </p:nvSpPr>
        <p:spPr>
          <a:xfrm>
            <a:off x="2095642" y="3043556"/>
            <a:ext cx="10658931" cy="958182"/>
          </a:xfrm>
          <a:prstGeom prst="rect">
            <a:avLst/>
          </a:prstGeom>
        </p:spPr>
        <p:txBody>
          <a:bodyPr lIns="0" tIns="0" rIns="0" bIns="0" rtlCol="0" anchor="t">
            <a:spAutoFit/>
          </a:bodyPr>
          <a:lstStyle/>
          <a:p>
            <a:pPr marL="0" lvl="0" indent="0" algn="l">
              <a:lnSpc>
                <a:spcPts val="3901"/>
              </a:lnSpc>
            </a:pPr>
            <a:r>
              <a:rPr lang="en-US" sz="2600" dirty="0">
                <a:solidFill>
                  <a:srgbClr val="343432"/>
                </a:solidFill>
                <a:latin typeface="Open Sauce"/>
                <a:ea typeface="Open Sauce"/>
                <a:cs typeface="Open Sauce"/>
                <a:sym typeface="Open Sauce"/>
              </a:rPr>
              <a:t>SUPPORTS : Tableaux des fiches actions CLS 1 et des propositions CLS 2</a:t>
            </a:r>
          </a:p>
        </p:txBody>
      </p:sp>
      <p:sp>
        <p:nvSpPr>
          <p:cNvPr id="36" name="Freeform 36"/>
          <p:cNvSpPr/>
          <p:nvPr/>
        </p:nvSpPr>
        <p:spPr>
          <a:xfrm rot="-10800000">
            <a:off x="-465877" y="-4635036"/>
            <a:ext cx="3695540" cy="7418054"/>
          </a:xfrm>
          <a:custGeom>
            <a:avLst/>
            <a:gdLst/>
            <a:ahLst/>
            <a:cxnLst/>
            <a:rect l="l" t="t" r="r" b="b"/>
            <a:pathLst>
              <a:path w="3695540" h="7418054">
                <a:moveTo>
                  <a:pt x="0" y="0"/>
                </a:moveTo>
                <a:lnTo>
                  <a:pt x="3695540" y="0"/>
                </a:lnTo>
                <a:lnTo>
                  <a:pt x="3695540" y="7418054"/>
                </a:lnTo>
                <a:lnTo>
                  <a:pt x="0" y="741805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fr-FR"/>
          </a:p>
        </p:txBody>
      </p:sp>
      <p:sp>
        <p:nvSpPr>
          <p:cNvPr id="3" name="Freeform 3"/>
          <p:cNvSpPr/>
          <p:nvPr/>
        </p:nvSpPr>
        <p:spPr>
          <a:xfrm>
            <a:off x="14994300" y="3675559"/>
            <a:ext cx="3293700" cy="6611441"/>
          </a:xfrm>
          <a:custGeom>
            <a:avLst/>
            <a:gdLst/>
            <a:ahLst/>
            <a:cxnLst/>
            <a:rect l="l" t="t" r="r" b="b"/>
            <a:pathLst>
              <a:path w="3293700" h="6611441">
                <a:moveTo>
                  <a:pt x="0" y="0"/>
                </a:moveTo>
                <a:lnTo>
                  <a:pt x="3293700" y="0"/>
                </a:lnTo>
                <a:lnTo>
                  <a:pt x="3293700" y="6611441"/>
                </a:lnTo>
                <a:lnTo>
                  <a:pt x="0" y="661144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fr-FR"/>
          </a:p>
        </p:txBody>
      </p:sp>
      <p:grpSp>
        <p:nvGrpSpPr>
          <p:cNvPr id="4" name="Group 4"/>
          <p:cNvGrpSpPr/>
          <p:nvPr/>
        </p:nvGrpSpPr>
        <p:grpSpPr>
          <a:xfrm>
            <a:off x="-2364371" y="-2474096"/>
            <a:ext cx="5578401" cy="557840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6" name="TextBox 6"/>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7" name="Group 7"/>
          <p:cNvGrpSpPr/>
          <p:nvPr/>
        </p:nvGrpSpPr>
        <p:grpSpPr>
          <a:xfrm>
            <a:off x="1256350" y="3876969"/>
            <a:ext cx="1010697" cy="101069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9" name="TextBox 9"/>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0" name="Group 10"/>
          <p:cNvGrpSpPr/>
          <p:nvPr/>
        </p:nvGrpSpPr>
        <p:grpSpPr>
          <a:xfrm>
            <a:off x="3705337" y="2647485"/>
            <a:ext cx="10877326" cy="3469666"/>
            <a:chOff x="0" y="0"/>
            <a:chExt cx="2864810" cy="913821"/>
          </a:xfrm>
        </p:grpSpPr>
        <p:sp>
          <p:nvSpPr>
            <p:cNvPr id="11" name="Freeform 11"/>
            <p:cNvSpPr/>
            <p:nvPr/>
          </p:nvSpPr>
          <p:spPr>
            <a:xfrm>
              <a:off x="0" y="0"/>
              <a:ext cx="2864810" cy="913821"/>
            </a:xfrm>
            <a:custGeom>
              <a:avLst/>
              <a:gdLst/>
              <a:ahLst/>
              <a:cxnLst/>
              <a:rect l="l" t="t" r="r" b="b"/>
              <a:pathLst>
                <a:path w="2864810" h="913821">
                  <a:moveTo>
                    <a:pt x="29182" y="0"/>
                  </a:moveTo>
                  <a:lnTo>
                    <a:pt x="2835628" y="0"/>
                  </a:lnTo>
                  <a:cubicBezTo>
                    <a:pt x="2851745" y="0"/>
                    <a:pt x="2864810" y="13065"/>
                    <a:pt x="2864810" y="29182"/>
                  </a:cubicBezTo>
                  <a:lnTo>
                    <a:pt x="2864810" y="884640"/>
                  </a:lnTo>
                  <a:cubicBezTo>
                    <a:pt x="2864810" y="892379"/>
                    <a:pt x="2861736" y="899802"/>
                    <a:pt x="2856263" y="905274"/>
                  </a:cubicBezTo>
                  <a:cubicBezTo>
                    <a:pt x="2850791" y="910747"/>
                    <a:pt x="2843368" y="913821"/>
                    <a:pt x="2835628" y="913821"/>
                  </a:cubicBezTo>
                  <a:lnTo>
                    <a:pt x="29182" y="913821"/>
                  </a:lnTo>
                  <a:cubicBezTo>
                    <a:pt x="13065" y="913821"/>
                    <a:pt x="0" y="900756"/>
                    <a:pt x="0" y="884640"/>
                  </a:cubicBezTo>
                  <a:lnTo>
                    <a:pt x="0" y="29182"/>
                  </a:lnTo>
                  <a:cubicBezTo>
                    <a:pt x="0" y="13065"/>
                    <a:pt x="13065" y="0"/>
                    <a:pt x="29182" y="0"/>
                  </a:cubicBezTo>
                  <a:close/>
                </a:path>
              </a:pathLst>
            </a:custGeom>
            <a:solidFill>
              <a:srgbClr val="106861"/>
            </a:solidFill>
            <a:ln w="66675" cap="rnd">
              <a:solidFill>
                <a:srgbClr val="FFFFFF"/>
              </a:solidFill>
              <a:prstDash val="solid"/>
              <a:round/>
            </a:ln>
          </p:spPr>
          <p:txBody>
            <a:bodyPr/>
            <a:lstStyle/>
            <a:p>
              <a:endParaRPr lang="fr-FR"/>
            </a:p>
          </p:txBody>
        </p:sp>
        <p:sp>
          <p:nvSpPr>
            <p:cNvPr id="12" name="TextBox 12"/>
            <p:cNvSpPr txBox="1"/>
            <p:nvPr/>
          </p:nvSpPr>
          <p:spPr>
            <a:xfrm>
              <a:off x="0" y="-28575"/>
              <a:ext cx="2864810" cy="942396"/>
            </a:xfrm>
            <a:prstGeom prst="rect">
              <a:avLst/>
            </a:prstGeom>
          </p:spPr>
          <p:txBody>
            <a:bodyPr lIns="50800" tIns="50800" rIns="50800" bIns="50800" rtlCol="0" anchor="ctr"/>
            <a:lstStyle/>
            <a:p>
              <a:pPr marL="0" lvl="0" indent="0" algn="ctr">
                <a:lnSpc>
                  <a:spcPts val="2484"/>
                </a:lnSpc>
                <a:spcBef>
                  <a:spcPct val="0"/>
                </a:spcBef>
              </a:pPr>
              <a:endParaRPr/>
            </a:p>
          </p:txBody>
        </p:sp>
      </p:grpSp>
      <p:sp>
        <p:nvSpPr>
          <p:cNvPr id="13" name="TextBox 13"/>
          <p:cNvSpPr txBox="1"/>
          <p:nvPr/>
        </p:nvSpPr>
        <p:spPr>
          <a:xfrm>
            <a:off x="4305646" y="3475534"/>
            <a:ext cx="9676708" cy="2000290"/>
          </a:xfrm>
          <a:prstGeom prst="rect">
            <a:avLst/>
          </a:prstGeom>
        </p:spPr>
        <p:txBody>
          <a:bodyPr lIns="0" tIns="0" rIns="0" bIns="0" rtlCol="0" anchor="t">
            <a:spAutoFit/>
          </a:bodyPr>
          <a:lstStyle/>
          <a:p>
            <a:pPr algn="ctr">
              <a:lnSpc>
                <a:spcPts val="16333"/>
              </a:lnSpc>
              <a:spcBef>
                <a:spcPct val="0"/>
              </a:spcBef>
            </a:pPr>
            <a:r>
              <a:rPr lang="en-US" sz="11835" b="1">
                <a:solidFill>
                  <a:srgbClr val="FFFFFF"/>
                </a:solidFill>
                <a:latin typeface="Open Sauce Bold"/>
                <a:ea typeface="Open Sauce Bold"/>
                <a:cs typeface="Open Sauce Bold"/>
                <a:sym typeface="Open Sauce Bold"/>
              </a:rPr>
              <a:t>ANIMATION</a:t>
            </a:r>
          </a:p>
        </p:txBody>
      </p:sp>
      <p:sp>
        <p:nvSpPr>
          <p:cNvPr id="14" name="TextBox 14"/>
          <p:cNvSpPr txBox="1"/>
          <p:nvPr/>
        </p:nvSpPr>
        <p:spPr>
          <a:xfrm>
            <a:off x="6878062" y="7503648"/>
            <a:ext cx="4531876" cy="887095"/>
          </a:xfrm>
          <a:prstGeom prst="rect">
            <a:avLst/>
          </a:prstGeom>
        </p:spPr>
        <p:txBody>
          <a:bodyPr lIns="0" tIns="0" rIns="0" bIns="0" rtlCol="0" anchor="t">
            <a:spAutoFit/>
          </a:bodyPr>
          <a:lstStyle/>
          <a:p>
            <a:pPr algn="ctr">
              <a:lnSpc>
                <a:spcPts val="7279"/>
              </a:lnSpc>
            </a:pPr>
            <a:r>
              <a:rPr lang="en-US" sz="5199" b="1">
                <a:solidFill>
                  <a:srgbClr val="FFFFFF"/>
                </a:solidFill>
                <a:latin typeface="Open Sans Bold"/>
                <a:ea typeface="Open Sans Bold"/>
                <a:cs typeface="Open Sans Bold"/>
                <a:sym typeface="Open Sans Bold"/>
              </a:rPr>
              <a:t>ARBRE DE VIE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8705115" y="1499124"/>
            <a:ext cx="3357422" cy="3391335"/>
          </a:xfrm>
          <a:custGeom>
            <a:avLst/>
            <a:gdLst/>
            <a:ahLst/>
            <a:cxnLst/>
            <a:rect l="l" t="t" r="r" b="b"/>
            <a:pathLst>
              <a:path w="3357422" h="3391335">
                <a:moveTo>
                  <a:pt x="0" y="0"/>
                </a:moveTo>
                <a:lnTo>
                  <a:pt x="3357422" y="0"/>
                </a:lnTo>
                <a:lnTo>
                  <a:pt x="3357422" y="3391336"/>
                </a:lnTo>
                <a:lnTo>
                  <a:pt x="0" y="3391336"/>
                </a:lnTo>
                <a:lnTo>
                  <a:pt x="0" y="0"/>
                </a:lnTo>
                <a:close/>
              </a:path>
            </a:pathLst>
          </a:custGeom>
          <a:blipFill>
            <a:blip r:embed="rId2"/>
            <a:stretch>
              <a:fillRect/>
            </a:stretch>
          </a:blipFill>
        </p:spPr>
        <p:txBody>
          <a:bodyPr/>
          <a:lstStyle/>
          <a:p>
            <a:endParaRPr lang="fr-FR"/>
          </a:p>
        </p:txBody>
      </p:sp>
      <p:sp>
        <p:nvSpPr>
          <p:cNvPr id="3" name="TextBox 3"/>
          <p:cNvSpPr txBox="1"/>
          <p:nvPr/>
        </p:nvSpPr>
        <p:spPr>
          <a:xfrm>
            <a:off x="815680" y="2618183"/>
            <a:ext cx="12327456" cy="7263142"/>
          </a:xfrm>
          <a:prstGeom prst="rect">
            <a:avLst/>
          </a:prstGeom>
        </p:spPr>
        <p:txBody>
          <a:bodyPr lIns="0" tIns="0" rIns="0" bIns="0" rtlCol="0" anchor="t">
            <a:spAutoFit/>
          </a:bodyPr>
          <a:lstStyle/>
          <a:p>
            <a:pPr algn="l">
              <a:lnSpc>
                <a:spcPts val="3805"/>
              </a:lnSpc>
            </a:pPr>
            <a:r>
              <a:rPr lang="en-US" sz="2553" spc="40" dirty="0">
                <a:solidFill>
                  <a:srgbClr val="191919"/>
                </a:solidFill>
                <a:latin typeface="Open Sauce"/>
                <a:ea typeface="Open Sauce"/>
                <a:cs typeface="Open Sauce"/>
                <a:sym typeface="Open Sauce"/>
              </a:rPr>
              <a:t>SUPPORT : ARBRE DE VIE</a:t>
            </a: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r>
              <a:rPr lang="en-US" sz="2553" u="sng" spc="40" dirty="0" err="1">
                <a:solidFill>
                  <a:srgbClr val="191919"/>
                </a:solidFill>
                <a:latin typeface="Open Sauce"/>
                <a:ea typeface="Open Sauce"/>
                <a:cs typeface="Open Sauce"/>
                <a:sym typeface="Open Sauce"/>
              </a:rPr>
              <a:t>Consignes</a:t>
            </a:r>
            <a:r>
              <a:rPr lang="en-US" sz="2553" spc="40" dirty="0">
                <a:solidFill>
                  <a:srgbClr val="191919"/>
                </a:solidFill>
                <a:latin typeface="Open Sauce"/>
                <a:ea typeface="Open Sauce"/>
                <a:cs typeface="Open Sauce"/>
                <a:sym typeface="Open Sauce"/>
              </a:rPr>
              <a:t> : </a:t>
            </a: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r>
              <a:rPr lang="en-US" sz="2553" spc="40" dirty="0">
                <a:solidFill>
                  <a:srgbClr val="191919"/>
                </a:solidFill>
                <a:latin typeface="Open Sauce"/>
                <a:ea typeface="Open Sauce"/>
                <a:cs typeface="Open Sauce"/>
                <a:sym typeface="Open Sauce"/>
              </a:rPr>
              <a:t>1) Identifier les </a:t>
            </a:r>
            <a:r>
              <a:rPr lang="en-US" sz="2553" spc="40" dirty="0" err="1">
                <a:solidFill>
                  <a:srgbClr val="191919"/>
                </a:solidFill>
                <a:latin typeface="Open Sauce"/>
                <a:ea typeface="Open Sauce"/>
                <a:cs typeface="Open Sauce"/>
                <a:sym typeface="Open Sauce"/>
              </a:rPr>
              <a:t>freins</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situés</a:t>
            </a:r>
            <a:r>
              <a:rPr lang="en-US" sz="2553" spc="40" dirty="0">
                <a:solidFill>
                  <a:srgbClr val="191919"/>
                </a:solidFill>
                <a:latin typeface="Open Sauce"/>
                <a:ea typeface="Open Sauce"/>
                <a:cs typeface="Open Sauce"/>
                <a:sym typeface="Open Sauce"/>
              </a:rPr>
              <a:t> aux </a:t>
            </a:r>
            <a:r>
              <a:rPr lang="en-US" sz="2553" spc="40" dirty="0" err="1">
                <a:solidFill>
                  <a:srgbClr val="191919"/>
                </a:solidFill>
                <a:latin typeface="Open Sauce"/>
                <a:ea typeface="Open Sauce"/>
                <a:cs typeface="Open Sauce"/>
                <a:sym typeface="Open Sauce"/>
              </a:rPr>
              <a:t>racines</a:t>
            </a:r>
            <a:r>
              <a:rPr lang="en-US" sz="2553" spc="40" dirty="0">
                <a:solidFill>
                  <a:srgbClr val="191919"/>
                </a:solidFill>
                <a:latin typeface="Open Sauce"/>
                <a:ea typeface="Open Sauce"/>
                <a:cs typeface="Open Sauce"/>
                <a:sym typeface="Open Sauce"/>
              </a:rPr>
              <a:t>) à la </a:t>
            </a:r>
            <a:r>
              <a:rPr lang="en-US" sz="2553" spc="40" dirty="0" err="1">
                <a:solidFill>
                  <a:srgbClr val="191919"/>
                </a:solidFill>
                <a:latin typeface="Open Sauce"/>
                <a:ea typeface="Open Sauce"/>
                <a:cs typeface="Open Sauce"/>
                <a:sym typeface="Open Sauce"/>
              </a:rPr>
              <a:t>réalisation</a:t>
            </a:r>
            <a:endParaRPr lang="en-US" sz="2553" spc="40" dirty="0">
              <a:solidFill>
                <a:srgbClr val="191919"/>
              </a:solidFill>
              <a:latin typeface="Open Sauce"/>
              <a:ea typeface="Open Sauce"/>
              <a:cs typeface="Open Sauce"/>
              <a:sym typeface="Open Sauce"/>
            </a:endParaRPr>
          </a:p>
          <a:p>
            <a:pPr algn="l">
              <a:lnSpc>
                <a:spcPts val="3805"/>
              </a:lnSpc>
            </a:pPr>
            <a:r>
              <a:rPr lang="en-US" sz="2553" spc="40" dirty="0">
                <a:solidFill>
                  <a:srgbClr val="191919"/>
                </a:solidFill>
                <a:latin typeface="Open Sauce"/>
                <a:ea typeface="Open Sauce"/>
                <a:cs typeface="Open Sauce"/>
                <a:sym typeface="Open Sauce"/>
              </a:rPr>
              <a:t> de </a:t>
            </a:r>
            <a:r>
              <a:rPr lang="en-US" sz="2553" spc="40" dirty="0" err="1">
                <a:solidFill>
                  <a:srgbClr val="191919"/>
                </a:solidFill>
                <a:latin typeface="Open Sauce"/>
                <a:ea typeface="Open Sauce"/>
                <a:cs typeface="Open Sauce"/>
                <a:sym typeface="Open Sauce"/>
              </a:rPr>
              <a:t>l’axe</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prioritaire</a:t>
            </a: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r>
              <a:rPr lang="en-US" sz="2553" spc="40" dirty="0">
                <a:solidFill>
                  <a:srgbClr val="191919"/>
                </a:solidFill>
                <a:latin typeface="Open Sauce"/>
                <a:ea typeface="Open Sauce"/>
                <a:cs typeface="Open Sauce"/>
                <a:sym typeface="Open Sauce"/>
              </a:rPr>
              <a:t>2) Proposer des actions </a:t>
            </a:r>
            <a:r>
              <a:rPr lang="en-US" sz="2553" spc="40" dirty="0" err="1">
                <a:solidFill>
                  <a:srgbClr val="191919"/>
                </a:solidFill>
                <a:latin typeface="Open Sauce"/>
                <a:ea typeface="Open Sauce"/>
                <a:cs typeface="Open Sauce"/>
                <a:sym typeface="Open Sauce"/>
              </a:rPr>
              <a:t>concrètes</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une</a:t>
            </a:r>
            <a:r>
              <a:rPr lang="en-US" sz="2553" spc="40" dirty="0">
                <a:solidFill>
                  <a:srgbClr val="191919"/>
                </a:solidFill>
                <a:latin typeface="Open Sauce"/>
                <a:ea typeface="Open Sauce"/>
                <a:cs typeface="Open Sauce"/>
                <a:sym typeface="Open Sauce"/>
              </a:rPr>
              <a:t> par </a:t>
            </a:r>
            <a:r>
              <a:rPr lang="en-US" sz="2553" spc="40" dirty="0" err="1">
                <a:solidFill>
                  <a:srgbClr val="191919"/>
                </a:solidFill>
                <a:latin typeface="Open Sauce"/>
                <a:ea typeface="Open Sauce"/>
                <a:cs typeface="Open Sauce"/>
                <a:sym typeface="Open Sauce"/>
              </a:rPr>
              <a:t>branche</a:t>
            </a:r>
            <a:r>
              <a:rPr lang="en-US" sz="2553" spc="40" dirty="0">
                <a:solidFill>
                  <a:srgbClr val="191919"/>
                </a:solidFill>
                <a:latin typeface="Open Sauce"/>
                <a:ea typeface="Open Sauce"/>
                <a:cs typeface="Open Sauce"/>
                <a:sym typeface="Open Sauce"/>
              </a:rPr>
              <a:t>)</a:t>
            </a:r>
          </a:p>
          <a:p>
            <a:pPr algn="l">
              <a:lnSpc>
                <a:spcPts val="3805"/>
              </a:lnSpc>
            </a:pPr>
            <a:r>
              <a:rPr lang="en-US" sz="2553" spc="40" dirty="0">
                <a:solidFill>
                  <a:srgbClr val="191919"/>
                </a:solidFill>
                <a:latin typeface="Open Sauce"/>
                <a:ea typeface="Open Sauce"/>
                <a:cs typeface="Open Sauce"/>
                <a:sym typeface="Open Sauce"/>
              </a:rPr>
              <a:t> tout </a:t>
            </a:r>
            <a:r>
              <a:rPr lang="en-US" sz="2553" spc="40" dirty="0" err="1">
                <a:solidFill>
                  <a:srgbClr val="191919"/>
                </a:solidFill>
                <a:latin typeface="Open Sauce"/>
                <a:ea typeface="Open Sauce"/>
                <a:cs typeface="Open Sauce"/>
                <a:sym typeface="Open Sauce"/>
              </a:rPr>
              <a:t>en</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prenant</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en</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compte</a:t>
            </a:r>
            <a:r>
              <a:rPr lang="en-US" sz="2553" spc="40" dirty="0">
                <a:solidFill>
                  <a:srgbClr val="191919"/>
                </a:solidFill>
                <a:latin typeface="Open Sauce"/>
                <a:ea typeface="Open Sauce"/>
                <a:cs typeface="Open Sauce"/>
                <a:sym typeface="Open Sauce"/>
              </a:rPr>
              <a:t> les </a:t>
            </a:r>
            <a:r>
              <a:rPr lang="en-US" sz="2553" spc="40" dirty="0" err="1">
                <a:solidFill>
                  <a:srgbClr val="191919"/>
                </a:solidFill>
                <a:latin typeface="Open Sauce"/>
                <a:ea typeface="Open Sauce"/>
                <a:cs typeface="Open Sauce"/>
                <a:sym typeface="Open Sauce"/>
              </a:rPr>
              <a:t>freins</a:t>
            </a:r>
            <a:r>
              <a:rPr lang="en-US" sz="2553" spc="40" dirty="0">
                <a:solidFill>
                  <a:srgbClr val="191919"/>
                </a:solidFill>
                <a:latin typeface="Open Sauce"/>
                <a:ea typeface="Open Sauce"/>
                <a:cs typeface="Open Sauce"/>
                <a:sym typeface="Open Sauce"/>
              </a:rPr>
              <a:t> </a:t>
            </a:r>
            <a:r>
              <a:rPr lang="en-US" sz="2553" spc="40" dirty="0" err="1">
                <a:solidFill>
                  <a:srgbClr val="191919"/>
                </a:solidFill>
                <a:latin typeface="Open Sauce"/>
                <a:ea typeface="Open Sauce"/>
                <a:cs typeface="Open Sauce"/>
                <a:sym typeface="Open Sauce"/>
              </a:rPr>
              <a:t>identifiés</a:t>
            </a:r>
            <a:endParaRPr lang="en-US" sz="2553" spc="40" dirty="0">
              <a:solidFill>
                <a:srgbClr val="191919"/>
              </a:solidFill>
              <a:latin typeface="Open Sauce"/>
              <a:ea typeface="Open Sauce"/>
              <a:cs typeface="Open Sauce"/>
              <a:sym typeface="Open Sauce"/>
            </a:endParaRPr>
          </a:p>
          <a:p>
            <a:pPr algn="l">
              <a:lnSpc>
                <a:spcPts val="3805"/>
              </a:lnSpc>
            </a:pPr>
            <a:endParaRPr lang="en-US" sz="2553" spc="40" dirty="0">
              <a:solidFill>
                <a:srgbClr val="191919"/>
              </a:solidFill>
              <a:latin typeface="Open Sauce"/>
              <a:ea typeface="Open Sauce"/>
              <a:cs typeface="Open Sauce"/>
              <a:sym typeface="Open Sauce"/>
            </a:endParaRPr>
          </a:p>
          <a:p>
            <a:pPr algn="l">
              <a:lnSpc>
                <a:spcPts val="3805"/>
              </a:lnSpc>
            </a:pPr>
            <a:r>
              <a:rPr lang="en-US" sz="2553" spc="40" dirty="0">
                <a:solidFill>
                  <a:srgbClr val="191919"/>
                </a:solidFill>
                <a:latin typeface="Open Sauce"/>
                <a:ea typeface="Open Sauce"/>
                <a:cs typeface="Open Sauce"/>
                <a:sym typeface="Open Sauce"/>
              </a:rPr>
              <a:t>3) </a:t>
            </a:r>
            <a:r>
              <a:rPr lang="en-US" sz="2553" spc="40" dirty="0" err="1">
                <a:solidFill>
                  <a:srgbClr val="191919"/>
                </a:solidFill>
                <a:latin typeface="Open Sauce"/>
                <a:ea typeface="Open Sauce"/>
                <a:cs typeface="Open Sauce"/>
                <a:sym typeface="Open Sauce"/>
              </a:rPr>
              <a:t>Répondre</a:t>
            </a:r>
            <a:r>
              <a:rPr lang="en-US" sz="2553" spc="40" dirty="0">
                <a:solidFill>
                  <a:srgbClr val="191919"/>
                </a:solidFill>
                <a:latin typeface="Open Sauce"/>
                <a:ea typeface="Open Sauce"/>
                <a:cs typeface="Open Sauce"/>
                <a:sym typeface="Open Sauce"/>
              </a:rPr>
              <a:t> aux questions :  Qui ? Comment ? </a:t>
            </a:r>
            <a:r>
              <a:rPr lang="en-US" sz="2553" spc="40" dirty="0" err="1">
                <a:solidFill>
                  <a:srgbClr val="191919"/>
                </a:solidFill>
                <a:latin typeface="Open Sauce"/>
                <a:ea typeface="Open Sauce"/>
                <a:cs typeface="Open Sauce"/>
                <a:sym typeface="Open Sauce"/>
              </a:rPr>
              <a:t>Quand</a:t>
            </a:r>
            <a:r>
              <a:rPr lang="en-US" sz="2553" spc="40" dirty="0">
                <a:solidFill>
                  <a:srgbClr val="191919"/>
                </a:solidFill>
                <a:latin typeface="Open Sauce"/>
                <a:ea typeface="Open Sauce"/>
                <a:cs typeface="Open Sauce"/>
                <a:sym typeface="Open Sauce"/>
              </a:rPr>
              <a:t> ?</a:t>
            </a:r>
          </a:p>
          <a:p>
            <a:pPr algn="l">
              <a:lnSpc>
                <a:spcPts val="3805"/>
              </a:lnSpc>
            </a:pPr>
            <a:r>
              <a:rPr lang="en-US" sz="2553" spc="40" dirty="0">
                <a:solidFill>
                  <a:srgbClr val="191919"/>
                </a:solidFill>
                <a:latin typeface="Open Sauce"/>
                <a:ea typeface="Open Sauce"/>
                <a:cs typeface="Open Sauce"/>
                <a:sym typeface="Open Sauce"/>
              </a:rPr>
              <a:t> pour </a:t>
            </a:r>
            <a:r>
              <a:rPr lang="en-US" sz="2553" spc="40" dirty="0" err="1">
                <a:solidFill>
                  <a:srgbClr val="191919"/>
                </a:solidFill>
                <a:latin typeface="Open Sauce"/>
                <a:ea typeface="Open Sauce"/>
                <a:cs typeface="Open Sauce"/>
                <a:sym typeface="Open Sauce"/>
              </a:rPr>
              <a:t>chacune</a:t>
            </a:r>
            <a:r>
              <a:rPr lang="en-US" sz="2553" spc="40" dirty="0">
                <a:solidFill>
                  <a:srgbClr val="191919"/>
                </a:solidFill>
                <a:latin typeface="Open Sauce"/>
                <a:ea typeface="Open Sauce"/>
                <a:cs typeface="Open Sauce"/>
                <a:sym typeface="Open Sauce"/>
              </a:rPr>
              <a:t> des actions (branches).</a:t>
            </a:r>
          </a:p>
          <a:p>
            <a:pPr algn="l">
              <a:lnSpc>
                <a:spcPts val="3805"/>
              </a:lnSpc>
            </a:pPr>
            <a:endParaRPr lang="en-US" sz="2553" spc="40" dirty="0">
              <a:solidFill>
                <a:srgbClr val="191919"/>
              </a:solidFill>
              <a:latin typeface="Open Sauce"/>
              <a:ea typeface="Open Sauce"/>
              <a:cs typeface="Open Sauce"/>
              <a:sym typeface="Open Sauce"/>
            </a:endParaRPr>
          </a:p>
          <a:p>
            <a:pPr marL="0" lvl="0" indent="0" algn="l">
              <a:lnSpc>
                <a:spcPts val="3805"/>
              </a:lnSpc>
            </a:pPr>
            <a:endParaRPr lang="en-US" sz="2553" spc="40" dirty="0">
              <a:solidFill>
                <a:srgbClr val="191919"/>
              </a:solidFill>
              <a:latin typeface="Open Sauce"/>
              <a:ea typeface="Open Sauce"/>
              <a:cs typeface="Open Sauce"/>
              <a:sym typeface="Open Sauce"/>
            </a:endParaRPr>
          </a:p>
        </p:txBody>
      </p:sp>
      <p:sp>
        <p:nvSpPr>
          <p:cNvPr id="4" name="Freeform 4"/>
          <p:cNvSpPr/>
          <p:nvPr/>
        </p:nvSpPr>
        <p:spPr>
          <a:xfrm>
            <a:off x="12303180" y="4532891"/>
            <a:ext cx="5984820" cy="5474267"/>
          </a:xfrm>
          <a:custGeom>
            <a:avLst/>
            <a:gdLst/>
            <a:ahLst/>
            <a:cxnLst/>
            <a:rect l="l" t="t" r="r" b="b"/>
            <a:pathLst>
              <a:path w="5984820" h="5474267">
                <a:moveTo>
                  <a:pt x="0" y="0"/>
                </a:moveTo>
                <a:lnTo>
                  <a:pt x="5984820" y="0"/>
                </a:lnTo>
                <a:lnTo>
                  <a:pt x="5984820" y="5474267"/>
                </a:lnTo>
                <a:lnTo>
                  <a:pt x="0" y="5474267"/>
                </a:lnTo>
                <a:lnTo>
                  <a:pt x="0" y="0"/>
                </a:lnTo>
                <a:close/>
              </a:path>
            </a:pathLst>
          </a:custGeom>
          <a:blipFill>
            <a:blip r:embed="rId3"/>
            <a:stretch>
              <a:fillRect/>
            </a:stretch>
          </a:blipFill>
        </p:spPr>
        <p:txBody>
          <a:bodyPr/>
          <a:lstStyle/>
          <a:p>
            <a:endParaRPr lang="fr-FR"/>
          </a:p>
        </p:txBody>
      </p:sp>
      <p:sp>
        <p:nvSpPr>
          <p:cNvPr id="5" name="TextBox 5"/>
          <p:cNvSpPr txBox="1"/>
          <p:nvPr/>
        </p:nvSpPr>
        <p:spPr>
          <a:xfrm>
            <a:off x="815680" y="572006"/>
            <a:ext cx="16158651" cy="862424"/>
          </a:xfrm>
          <a:prstGeom prst="rect">
            <a:avLst/>
          </a:prstGeom>
        </p:spPr>
        <p:txBody>
          <a:bodyPr lIns="0" tIns="0" rIns="0" bIns="0" rtlCol="0" anchor="t">
            <a:spAutoFit/>
          </a:bodyPr>
          <a:lstStyle/>
          <a:p>
            <a:pPr marL="0" lvl="0" indent="0" algn="l">
              <a:lnSpc>
                <a:spcPts val="7064"/>
              </a:lnSpc>
              <a:spcBef>
                <a:spcPct val="0"/>
              </a:spcBef>
            </a:pPr>
            <a:r>
              <a:rPr lang="en-US" sz="5046" b="1" spc="-100">
                <a:solidFill>
                  <a:srgbClr val="191919"/>
                </a:solidFill>
                <a:latin typeface="Open Sauce Bold"/>
                <a:ea typeface="Open Sauce Bold"/>
                <a:cs typeface="Open Sauce Bold"/>
                <a:sym typeface="Open Sauce Bold"/>
              </a:rPr>
              <a:t>2ème TEMPS : Construction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94300" y="3675559"/>
            <a:ext cx="3293700" cy="6611441"/>
          </a:xfrm>
          <a:custGeom>
            <a:avLst/>
            <a:gdLst/>
            <a:ahLst/>
            <a:cxnLst/>
            <a:rect l="l" t="t" r="r" b="b"/>
            <a:pathLst>
              <a:path w="3293700" h="6611441">
                <a:moveTo>
                  <a:pt x="0" y="0"/>
                </a:moveTo>
                <a:lnTo>
                  <a:pt x="3293700" y="0"/>
                </a:lnTo>
                <a:lnTo>
                  <a:pt x="3293700" y="6611441"/>
                </a:lnTo>
                <a:lnTo>
                  <a:pt x="0" y="6611441"/>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a:p>
        </p:txBody>
      </p:sp>
      <p:sp>
        <p:nvSpPr>
          <p:cNvPr id="3" name="AutoShape 3"/>
          <p:cNvSpPr/>
          <p:nvPr/>
        </p:nvSpPr>
        <p:spPr>
          <a:xfrm>
            <a:off x="4198133" y="7633820"/>
            <a:ext cx="897922" cy="0"/>
          </a:xfrm>
          <a:prstGeom prst="line">
            <a:avLst/>
          </a:prstGeom>
          <a:ln w="28575" cap="rnd">
            <a:solidFill>
              <a:srgbClr val="035D61"/>
            </a:solidFill>
            <a:prstDash val="sysDot"/>
            <a:headEnd type="none" w="sm" len="sm"/>
            <a:tailEnd type="oval" w="lg" len="lg"/>
          </a:ln>
        </p:spPr>
        <p:txBody>
          <a:bodyPr/>
          <a:lstStyle/>
          <a:p>
            <a:endParaRPr lang="fr-FR"/>
          </a:p>
        </p:txBody>
      </p:sp>
      <p:sp>
        <p:nvSpPr>
          <p:cNvPr id="4" name="Freeform 4"/>
          <p:cNvSpPr/>
          <p:nvPr/>
        </p:nvSpPr>
        <p:spPr>
          <a:xfrm>
            <a:off x="1885956" y="6492019"/>
            <a:ext cx="2312177" cy="2312177"/>
          </a:xfrm>
          <a:custGeom>
            <a:avLst/>
            <a:gdLst/>
            <a:ahLst/>
            <a:cxnLst/>
            <a:rect l="l" t="t" r="r" b="b"/>
            <a:pathLst>
              <a:path w="2312177" h="2312177">
                <a:moveTo>
                  <a:pt x="0" y="0"/>
                </a:moveTo>
                <a:lnTo>
                  <a:pt x="2312177" y="0"/>
                </a:lnTo>
                <a:lnTo>
                  <a:pt x="2312177" y="2312177"/>
                </a:lnTo>
                <a:lnTo>
                  <a:pt x="0" y="231217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rnd">
            <a:noFill/>
            <a:prstDash val="solid"/>
            <a:round/>
          </a:ln>
        </p:spPr>
        <p:txBody>
          <a:bodyPr/>
          <a:lstStyle/>
          <a:p>
            <a:endParaRPr lang="fr-FR"/>
          </a:p>
        </p:txBody>
      </p:sp>
      <p:sp>
        <p:nvSpPr>
          <p:cNvPr id="5" name="Freeform 5"/>
          <p:cNvSpPr/>
          <p:nvPr/>
        </p:nvSpPr>
        <p:spPr>
          <a:xfrm>
            <a:off x="-1801378" y="-610072"/>
            <a:ext cx="3299321" cy="4114800"/>
          </a:xfrm>
          <a:custGeom>
            <a:avLst/>
            <a:gdLst/>
            <a:ahLst/>
            <a:cxnLst/>
            <a:rect l="l" t="t" r="r" b="b"/>
            <a:pathLst>
              <a:path w="3299321" h="4114800">
                <a:moveTo>
                  <a:pt x="0" y="0"/>
                </a:moveTo>
                <a:lnTo>
                  <a:pt x="3299321" y="0"/>
                </a:lnTo>
                <a:lnTo>
                  <a:pt x="329932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fr-FR"/>
          </a:p>
        </p:txBody>
      </p:sp>
      <p:sp>
        <p:nvSpPr>
          <p:cNvPr id="6" name="TextBox 6"/>
          <p:cNvSpPr txBox="1"/>
          <p:nvPr/>
        </p:nvSpPr>
        <p:spPr>
          <a:xfrm>
            <a:off x="1885579" y="1530513"/>
            <a:ext cx="6285737" cy="795212"/>
          </a:xfrm>
          <a:prstGeom prst="rect">
            <a:avLst/>
          </a:prstGeom>
        </p:spPr>
        <p:txBody>
          <a:bodyPr lIns="0" tIns="0" rIns="0" bIns="0" rtlCol="0" anchor="t">
            <a:spAutoFit/>
          </a:bodyPr>
          <a:lstStyle/>
          <a:p>
            <a:pPr marL="0" lvl="0" indent="0" algn="l">
              <a:lnSpc>
                <a:spcPts val="6569"/>
              </a:lnSpc>
              <a:spcBef>
                <a:spcPct val="0"/>
              </a:spcBef>
            </a:pPr>
            <a:r>
              <a:rPr lang="en-US" sz="4692" b="1" spc="-93">
                <a:solidFill>
                  <a:srgbClr val="191919"/>
                </a:solidFill>
                <a:latin typeface="Open Sauce Bold"/>
                <a:ea typeface="Open Sauce Bold"/>
                <a:cs typeface="Open Sauce Bold"/>
                <a:sym typeface="Open Sauce Bold"/>
              </a:rPr>
              <a:t>CONCLUSION</a:t>
            </a:r>
          </a:p>
        </p:txBody>
      </p:sp>
      <p:sp>
        <p:nvSpPr>
          <p:cNvPr id="7" name="TextBox 7"/>
          <p:cNvSpPr txBox="1"/>
          <p:nvPr/>
        </p:nvSpPr>
        <p:spPr>
          <a:xfrm>
            <a:off x="5537032" y="6434869"/>
            <a:ext cx="5722599" cy="986990"/>
          </a:xfrm>
          <a:prstGeom prst="rect">
            <a:avLst/>
          </a:prstGeom>
        </p:spPr>
        <p:txBody>
          <a:bodyPr lIns="0" tIns="0" rIns="0" bIns="0" rtlCol="0" anchor="t">
            <a:spAutoFit/>
          </a:bodyPr>
          <a:lstStyle/>
          <a:p>
            <a:pPr marL="0" lvl="0" indent="0" algn="l">
              <a:lnSpc>
                <a:spcPts val="3971"/>
              </a:lnSpc>
              <a:spcBef>
                <a:spcPct val="0"/>
              </a:spcBef>
            </a:pPr>
            <a:r>
              <a:rPr lang="en-US" sz="2836" b="1" spc="-56">
                <a:solidFill>
                  <a:srgbClr val="106861"/>
                </a:solidFill>
                <a:latin typeface="Open Sauce Bold"/>
                <a:ea typeface="Open Sauce Bold"/>
                <a:cs typeface="Open Sauce Bold"/>
                <a:sym typeface="Open Sauce Bold"/>
              </a:rPr>
              <a:t>Prochaine réunion du groupe de travail -PHASE 2</a:t>
            </a:r>
          </a:p>
        </p:txBody>
      </p:sp>
      <p:sp>
        <p:nvSpPr>
          <p:cNvPr id="8" name="TextBox 8"/>
          <p:cNvSpPr txBox="1"/>
          <p:nvPr/>
        </p:nvSpPr>
        <p:spPr>
          <a:xfrm>
            <a:off x="5537032" y="7986880"/>
            <a:ext cx="6609283" cy="324320"/>
          </a:xfrm>
          <a:prstGeom prst="rect">
            <a:avLst/>
          </a:prstGeom>
        </p:spPr>
        <p:txBody>
          <a:bodyPr lIns="0" tIns="0" rIns="0" bIns="0" rtlCol="0" anchor="t">
            <a:spAutoFit/>
          </a:bodyPr>
          <a:lstStyle/>
          <a:p>
            <a:pPr marL="0" lvl="0" indent="0" algn="l">
              <a:lnSpc>
                <a:spcPts val="2800"/>
              </a:lnSpc>
            </a:pPr>
            <a:r>
              <a:rPr lang="en-US" sz="1866" dirty="0">
                <a:solidFill>
                  <a:srgbClr val="343432"/>
                </a:solidFill>
                <a:latin typeface="Open Sauce"/>
                <a:ea typeface="Open Sauce"/>
                <a:cs typeface="Open Sauce"/>
                <a:sym typeface="Open Sauce"/>
              </a:rPr>
              <a:t>Objectif : </a:t>
            </a:r>
            <a:r>
              <a:rPr lang="en-US" sz="1866" dirty="0" err="1">
                <a:solidFill>
                  <a:srgbClr val="343432"/>
                </a:solidFill>
                <a:latin typeface="Open Sauce"/>
                <a:ea typeface="Open Sauce"/>
                <a:cs typeface="Open Sauce"/>
                <a:sym typeface="Open Sauce"/>
              </a:rPr>
              <a:t>Travailler</a:t>
            </a:r>
            <a:r>
              <a:rPr lang="en-US" sz="1866" dirty="0">
                <a:solidFill>
                  <a:srgbClr val="343432"/>
                </a:solidFill>
                <a:latin typeface="Open Sauce"/>
                <a:ea typeface="Open Sauce"/>
                <a:cs typeface="Open Sauce"/>
                <a:sym typeface="Open Sauce"/>
              </a:rPr>
              <a:t> sur les fiches actions </a:t>
            </a:r>
          </a:p>
        </p:txBody>
      </p:sp>
      <p:sp>
        <p:nvSpPr>
          <p:cNvPr id="9" name="TextBox 9"/>
          <p:cNvSpPr txBox="1"/>
          <p:nvPr/>
        </p:nvSpPr>
        <p:spPr>
          <a:xfrm>
            <a:off x="1885956" y="7156935"/>
            <a:ext cx="2312177" cy="887095"/>
          </a:xfrm>
          <a:prstGeom prst="rect">
            <a:avLst/>
          </a:prstGeom>
        </p:spPr>
        <p:txBody>
          <a:bodyPr lIns="0" tIns="0" rIns="0" bIns="0" rtlCol="0" anchor="t">
            <a:spAutoFit/>
          </a:bodyPr>
          <a:lstStyle/>
          <a:p>
            <a:pPr algn="ctr">
              <a:lnSpc>
                <a:spcPts val="7279"/>
              </a:lnSpc>
            </a:pPr>
            <a:r>
              <a:rPr lang="en-US" sz="5199" b="1">
                <a:solidFill>
                  <a:srgbClr val="000000"/>
                </a:solidFill>
                <a:latin typeface="Open Sans Bold"/>
                <a:ea typeface="Open Sans Bold"/>
                <a:cs typeface="Open Sans Bold"/>
                <a:sym typeface="Open Sans Bold"/>
              </a:rPr>
              <a:t>25/02</a:t>
            </a:r>
          </a:p>
        </p:txBody>
      </p:sp>
      <p:sp>
        <p:nvSpPr>
          <p:cNvPr id="10" name="TextBox 10"/>
          <p:cNvSpPr txBox="1"/>
          <p:nvPr/>
        </p:nvSpPr>
        <p:spPr>
          <a:xfrm>
            <a:off x="983397" y="3608884"/>
            <a:ext cx="13635394" cy="1780540"/>
          </a:xfrm>
          <a:prstGeom prst="rect">
            <a:avLst/>
          </a:prstGeom>
        </p:spPr>
        <p:txBody>
          <a:bodyPr lIns="0" tIns="0" rIns="0" bIns="0" rtlCol="0" anchor="t">
            <a:spAutoFit/>
          </a:bodyPr>
          <a:lstStyle/>
          <a:p>
            <a:pPr algn="ctr">
              <a:lnSpc>
                <a:spcPts val="4759"/>
              </a:lnSpc>
            </a:pPr>
            <a:r>
              <a:rPr lang="en-US" sz="3399">
                <a:solidFill>
                  <a:srgbClr val="000000"/>
                </a:solidFill>
                <a:latin typeface="Open Sans"/>
                <a:ea typeface="Open Sans"/>
                <a:cs typeface="Open Sans"/>
                <a:sym typeface="Open Sans"/>
              </a:rPr>
              <a:t>Restitution des travaux  lors du prochain atelier en février (phase 2).</a:t>
            </a:r>
          </a:p>
          <a:p>
            <a:pPr algn="ctr">
              <a:lnSpc>
                <a:spcPts val="4759"/>
              </a:lnSpc>
            </a:pPr>
            <a:endParaRPr lang="en-US" sz="3399">
              <a:solidFill>
                <a:srgbClr val="000000"/>
              </a:solidFill>
              <a:latin typeface="Open Sans"/>
              <a:ea typeface="Open Sans"/>
              <a:cs typeface="Open Sans"/>
              <a:sym typeface="Open Sans"/>
            </a:endParaRPr>
          </a:p>
          <a:p>
            <a:pPr algn="ctr">
              <a:lnSpc>
                <a:spcPts val="4759"/>
              </a:lnSpc>
            </a:pPr>
            <a:r>
              <a:rPr lang="en-US" sz="3399">
                <a:solidFill>
                  <a:srgbClr val="000000"/>
                </a:solidFill>
                <a:latin typeface="Open Sans"/>
                <a:ea typeface="Open Sans"/>
                <a:cs typeface="Open Sans"/>
                <a:sym typeface="Open Sans"/>
              </a:rPr>
              <a:t>Rappel des autres groupes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99871" y="2281985"/>
            <a:ext cx="13330161" cy="5901814"/>
            <a:chOff x="0" y="0"/>
            <a:chExt cx="4175646" cy="1848731"/>
          </a:xfrm>
        </p:grpSpPr>
        <p:sp>
          <p:nvSpPr>
            <p:cNvPr id="3" name="Freeform 3"/>
            <p:cNvSpPr/>
            <p:nvPr/>
          </p:nvSpPr>
          <p:spPr>
            <a:xfrm>
              <a:off x="0" y="0"/>
              <a:ext cx="4175646" cy="1848731"/>
            </a:xfrm>
            <a:custGeom>
              <a:avLst/>
              <a:gdLst/>
              <a:ahLst/>
              <a:cxnLst/>
              <a:rect l="l" t="t" r="r" b="b"/>
              <a:pathLst>
                <a:path w="4175646" h="1848731">
                  <a:moveTo>
                    <a:pt x="26135" y="0"/>
                  </a:moveTo>
                  <a:lnTo>
                    <a:pt x="4149511" y="0"/>
                  </a:lnTo>
                  <a:cubicBezTo>
                    <a:pt x="4163945" y="0"/>
                    <a:pt x="4175646" y="11701"/>
                    <a:pt x="4175646" y="26135"/>
                  </a:cubicBezTo>
                  <a:lnTo>
                    <a:pt x="4175646" y="1822596"/>
                  </a:lnTo>
                  <a:cubicBezTo>
                    <a:pt x="4175646" y="1837030"/>
                    <a:pt x="4163945" y="1848731"/>
                    <a:pt x="4149511" y="1848731"/>
                  </a:cubicBezTo>
                  <a:lnTo>
                    <a:pt x="26135" y="1848731"/>
                  </a:lnTo>
                  <a:cubicBezTo>
                    <a:pt x="19204" y="1848731"/>
                    <a:pt x="12556" y="1845978"/>
                    <a:pt x="7655" y="1841077"/>
                  </a:cubicBezTo>
                  <a:cubicBezTo>
                    <a:pt x="2754" y="1836175"/>
                    <a:pt x="0" y="1829528"/>
                    <a:pt x="0" y="1822596"/>
                  </a:cubicBezTo>
                  <a:lnTo>
                    <a:pt x="0" y="26135"/>
                  </a:lnTo>
                  <a:cubicBezTo>
                    <a:pt x="0" y="11701"/>
                    <a:pt x="11701" y="0"/>
                    <a:pt x="26135" y="0"/>
                  </a:cubicBezTo>
                  <a:close/>
                </a:path>
              </a:pathLst>
            </a:custGeom>
            <a:solidFill>
              <a:srgbClr val="106861"/>
            </a:solidFill>
            <a:ln cap="rnd">
              <a:noFill/>
              <a:prstDash val="solid"/>
              <a:round/>
            </a:ln>
          </p:spPr>
          <p:txBody>
            <a:bodyPr/>
            <a:lstStyle/>
            <a:p>
              <a:endParaRPr lang="fr-FR"/>
            </a:p>
          </p:txBody>
        </p:sp>
        <p:sp>
          <p:nvSpPr>
            <p:cNvPr id="4" name="TextBox 4"/>
            <p:cNvSpPr txBox="1"/>
            <p:nvPr/>
          </p:nvSpPr>
          <p:spPr>
            <a:xfrm>
              <a:off x="0" y="-38100"/>
              <a:ext cx="4175646" cy="1886831"/>
            </a:xfrm>
            <a:prstGeom prst="rect">
              <a:avLst/>
            </a:prstGeom>
          </p:spPr>
          <p:txBody>
            <a:bodyPr lIns="50800" tIns="50800" rIns="50800" bIns="50800" rtlCol="0" anchor="ctr"/>
            <a:lstStyle/>
            <a:p>
              <a:pPr marL="0" lvl="0" indent="0" algn="ctr">
                <a:lnSpc>
                  <a:spcPts val="3035"/>
                </a:lnSpc>
                <a:spcBef>
                  <a:spcPct val="0"/>
                </a:spcBef>
              </a:pPr>
              <a:endParaRPr/>
            </a:p>
          </p:txBody>
        </p:sp>
      </p:grpSp>
      <p:sp>
        <p:nvSpPr>
          <p:cNvPr id="5" name="Freeform 5"/>
          <p:cNvSpPr/>
          <p:nvPr/>
        </p:nvSpPr>
        <p:spPr>
          <a:xfrm>
            <a:off x="7488696" y="6385721"/>
            <a:ext cx="323665" cy="323665"/>
          </a:xfrm>
          <a:custGeom>
            <a:avLst/>
            <a:gdLst/>
            <a:ahLst/>
            <a:cxnLst/>
            <a:rect l="l" t="t" r="r" b="b"/>
            <a:pathLst>
              <a:path w="323665" h="323665">
                <a:moveTo>
                  <a:pt x="0" y="0"/>
                </a:moveTo>
                <a:lnTo>
                  <a:pt x="323665" y="0"/>
                </a:lnTo>
                <a:lnTo>
                  <a:pt x="323665" y="323665"/>
                </a:lnTo>
                <a:lnTo>
                  <a:pt x="0" y="3236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fr-FR"/>
          </a:p>
        </p:txBody>
      </p:sp>
      <p:sp>
        <p:nvSpPr>
          <p:cNvPr id="6" name="Freeform 6"/>
          <p:cNvSpPr/>
          <p:nvPr/>
        </p:nvSpPr>
        <p:spPr>
          <a:xfrm>
            <a:off x="7488696" y="5549952"/>
            <a:ext cx="323665" cy="323665"/>
          </a:xfrm>
          <a:custGeom>
            <a:avLst/>
            <a:gdLst/>
            <a:ahLst/>
            <a:cxnLst/>
            <a:rect l="l" t="t" r="r" b="b"/>
            <a:pathLst>
              <a:path w="323665" h="323665">
                <a:moveTo>
                  <a:pt x="0" y="0"/>
                </a:moveTo>
                <a:lnTo>
                  <a:pt x="323665" y="0"/>
                </a:lnTo>
                <a:lnTo>
                  <a:pt x="323665" y="323665"/>
                </a:lnTo>
                <a:lnTo>
                  <a:pt x="0" y="32366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fr-FR"/>
          </a:p>
        </p:txBody>
      </p:sp>
      <p:sp>
        <p:nvSpPr>
          <p:cNvPr id="7" name="Freeform 7"/>
          <p:cNvSpPr/>
          <p:nvPr/>
        </p:nvSpPr>
        <p:spPr>
          <a:xfrm>
            <a:off x="7488696" y="5980242"/>
            <a:ext cx="323520" cy="323665"/>
          </a:xfrm>
          <a:custGeom>
            <a:avLst/>
            <a:gdLst/>
            <a:ahLst/>
            <a:cxnLst/>
            <a:rect l="l" t="t" r="r" b="b"/>
            <a:pathLst>
              <a:path w="323520" h="323665">
                <a:moveTo>
                  <a:pt x="0" y="0"/>
                </a:moveTo>
                <a:lnTo>
                  <a:pt x="323519" y="0"/>
                </a:lnTo>
                <a:lnTo>
                  <a:pt x="323519" y="323665"/>
                </a:lnTo>
                <a:lnTo>
                  <a:pt x="0" y="32366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fr-FR"/>
          </a:p>
        </p:txBody>
      </p:sp>
      <p:sp>
        <p:nvSpPr>
          <p:cNvPr id="8" name="Freeform 8"/>
          <p:cNvSpPr/>
          <p:nvPr/>
        </p:nvSpPr>
        <p:spPr>
          <a:xfrm>
            <a:off x="7488696" y="5142256"/>
            <a:ext cx="323665" cy="323665"/>
          </a:xfrm>
          <a:custGeom>
            <a:avLst/>
            <a:gdLst/>
            <a:ahLst/>
            <a:cxnLst/>
            <a:rect l="l" t="t" r="r" b="b"/>
            <a:pathLst>
              <a:path w="323665" h="323665">
                <a:moveTo>
                  <a:pt x="0" y="0"/>
                </a:moveTo>
                <a:lnTo>
                  <a:pt x="323665" y="0"/>
                </a:lnTo>
                <a:lnTo>
                  <a:pt x="323665" y="323665"/>
                </a:lnTo>
                <a:lnTo>
                  <a:pt x="0" y="3236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9" name="Freeform 9"/>
          <p:cNvSpPr/>
          <p:nvPr/>
        </p:nvSpPr>
        <p:spPr>
          <a:xfrm>
            <a:off x="868394" y="2100713"/>
            <a:ext cx="6083085" cy="6083085"/>
          </a:xfrm>
          <a:custGeom>
            <a:avLst/>
            <a:gdLst/>
            <a:ahLst/>
            <a:cxnLst/>
            <a:rect l="l" t="t" r="r" b="b"/>
            <a:pathLst>
              <a:path w="6083085" h="6083085">
                <a:moveTo>
                  <a:pt x="0" y="0"/>
                </a:moveTo>
                <a:lnTo>
                  <a:pt x="6083085" y="0"/>
                </a:lnTo>
                <a:lnTo>
                  <a:pt x="6083085" y="6083086"/>
                </a:lnTo>
                <a:lnTo>
                  <a:pt x="0" y="60830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fr-FR"/>
          </a:p>
        </p:txBody>
      </p:sp>
      <p:grpSp>
        <p:nvGrpSpPr>
          <p:cNvPr id="10" name="Group 10"/>
          <p:cNvGrpSpPr>
            <a:grpSpLocks noChangeAspect="1"/>
          </p:cNvGrpSpPr>
          <p:nvPr/>
        </p:nvGrpSpPr>
        <p:grpSpPr>
          <a:xfrm>
            <a:off x="1434840" y="2667169"/>
            <a:ext cx="4950194" cy="495017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l="-4669" t="-5545" r="-1493" b="-2381"/>
              </a:stretch>
            </a:blipFill>
          </p:spPr>
          <p:txBody>
            <a:bodyPr/>
            <a:lstStyle/>
            <a:p>
              <a:endParaRPr lang="fr-FR"/>
            </a:p>
          </p:txBody>
        </p:sp>
      </p:grpSp>
      <p:grpSp>
        <p:nvGrpSpPr>
          <p:cNvPr id="12" name="Group 12"/>
          <p:cNvGrpSpPr/>
          <p:nvPr/>
        </p:nvGrpSpPr>
        <p:grpSpPr>
          <a:xfrm>
            <a:off x="7197737" y="4532216"/>
            <a:ext cx="42696" cy="2482460"/>
            <a:chOff x="0" y="0"/>
            <a:chExt cx="13374" cy="777626"/>
          </a:xfrm>
        </p:grpSpPr>
        <p:sp>
          <p:nvSpPr>
            <p:cNvPr id="13" name="Freeform 13"/>
            <p:cNvSpPr/>
            <p:nvPr/>
          </p:nvSpPr>
          <p:spPr>
            <a:xfrm>
              <a:off x="0" y="0"/>
              <a:ext cx="13374" cy="777626"/>
            </a:xfrm>
            <a:custGeom>
              <a:avLst/>
              <a:gdLst/>
              <a:ahLst/>
              <a:cxnLst/>
              <a:rect l="l" t="t" r="r" b="b"/>
              <a:pathLst>
                <a:path w="13374" h="777626">
                  <a:moveTo>
                    <a:pt x="0" y="0"/>
                  </a:moveTo>
                  <a:lnTo>
                    <a:pt x="13374" y="0"/>
                  </a:lnTo>
                  <a:lnTo>
                    <a:pt x="13374" y="777626"/>
                  </a:lnTo>
                  <a:lnTo>
                    <a:pt x="0" y="777626"/>
                  </a:lnTo>
                  <a:close/>
                </a:path>
              </a:pathLst>
            </a:custGeom>
            <a:solidFill>
              <a:srgbClr val="FFFFFF"/>
            </a:solidFill>
          </p:spPr>
          <p:txBody>
            <a:bodyPr/>
            <a:lstStyle/>
            <a:p>
              <a:endParaRPr lang="fr-FR"/>
            </a:p>
          </p:txBody>
        </p:sp>
        <p:sp>
          <p:nvSpPr>
            <p:cNvPr id="14" name="TextBox 14"/>
            <p:cNvSpPr txBox="1"/>
            <p:nvPr/>
          </p:nvSpPr>
          <p:spPr>
            <a:xfrm>
              <a:off x="0" y="-38100"/>
              <a:ext cx="13374" cy="815726"/>
            </a:xfrm>
            <a:prstGeom prst="rect">
              <a:avLst/>
            </a:prstGeom>
          </p:spPr>
          <p:txBody>
            <a:bodyPr lIns="50800" tIns="50800" rIns="50800" bIns="50800" rtlCol="0" anchor="ctr"/>
            <a:lstStyle/>
            <a:p>
              <a:pPr algn="ctr">
                <a:lnSpc>
                  <a:spcPts val="3035"/>
                </a:lnSpc>
              </a:pPr>
              <a:endParaRPr/>
            </a:p>
          </p:txBody>
        </p:sp>
      </p:grpSp>
      <p:grpSp>
        <p:nvGrpSpPr>
          <p:cNvPr id="15" name="Group 15"/>
          <p:cNvGrpSpPr/>
          <p:nvPr/>
        </p:nvGrpSpPr>
        <p:grpSpPr>
          <a:xfrm>
            <a:off x="15811589" y="8007246"/>
            <a:ext cx="4201427" cy="420142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17" name="TextBox 17"/>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8" name="Group 18"/>
          <p:cNvGrpSpPr/>
          <p:nvPr/>
        </p:nvGrpSpPr>
        <p:grpSpPr>
          <a:xfrm>
            <a:off x="-1868494" y="-2100713"/>
            <a:ext cx="4201427" cy="420142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F5757"/>
              </a:solidFill>
              <a:prstDash val="solid"/>
              <a:miter/>
            </a:ln>
          </p:spPr>
          <p:txBody>
            <a:bodyPr/>
            <a:lstStyle/>
            <a:p>
              <a:endParaRPr lang="fr-FR"/>
            </a:p>
          </p:txBody>
        </p:sp>
        <p:sp>
          <p:nvSpPr>
            <p:cNvPr id="20" name="TextBox 20"/>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1" name="Group 21"/>
          <p:cNvGrpSpPr/>
          <p:nvPr/>
        </p:nvGrpSpPr>
        <p:grpSpPr>
          <a:xfrm>
            <a:off x="16067950" y="6633635"/>
            <a:ext cx="762083" cy="76208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txBody>
            <a:bodyPr/>
            <a:lstStyle/>
            <a:p>
              <a:endParaRPr lang="fr-FR"/>
            </a:p>
          </p:txBody>
        </p:sp>
        <p:sp>
          <p:nvSpPr>
            <p:cNvPr id="23" name="TextBox 23"/>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4" name="Group 24"/>
          <p:cNvGrpSpPr/>
          <p:nvPr/>
        </p:nvGrpSpPr>
        <p:grpSpPr>
          <a:xfrm>
            <a:off x="-575233" y="9258300"/>
            <a:ext cx="1614906" cy="1614906"/>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6861"/>
            </a:solidFill>
            <a:ln cap="sq">
              <a:noFill/>
              <a:prstDash val="solid"/>
              <a:miter/>
            </a:ln>
          </p:spPr>
          <p:txBody>
            <a:bodyPr/>
            <a:lstStyle/>
            <a:p>
              <a:endParaRPr lang="fr-FR"/>
            </a:p>
          </p:txBody>
        </p:sp>
        <p:sp>
          <p:nvSpPr>
            <p:cNvPr id="26" name="TextBox 26"/>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27" name="TextBox 27"/>
          <p:cNvSpPr txBox="1"/>
          <p:nvPr/>
        </p:nvSpPr>
        <p:spPr>
          <a:xfrm>
            <a:off x="7938726" y="5951667"/>
            <a:ext cx="3857414" cy="289007"/>
          </a:xfrm>
          <a:prstGeom prst="rect">
            <a:avLst/>
          </a:prstGeom>
        </p:spPr>
        <p:txBody>
          <a:bodyPr lIns="0" tIns="0" rIns="0" bIns="0" rtlCol="0" anchor="t">
            <a:spAutoFit/>
          </a:bodyPr>
          <a:lstStyle/>
          <a:p>
            <a:pPr algn="l">
              <a:lnSpc>
                <a:spcPts val="2445"/>
              </a:lnSpc>
            </a:pPr>
            <a:r>
              <a:rPr lang="en-US" sz="1746">
                <a:solidFill>
                  <a:srgbClr val="FFFFFF"/>
                </a:solidFill>
                <a:latin typeface="Open Sauce"/>
                <a:ea typeface="Open Sauce"/>
                <a:cs typeface="Open Sauce"/>
                <a:sym typeface="Open Sauce"/>
              </a:rPr>
              <a:t>www.paysdemorlaix.com</a:t>
            </a:r>
          </a:p>
        </p:txBody>
      </p:sp>
      <p:sp>
        <p:nvSpPr>
          <p:cNvPr id="28" name="TextBox 28"/>
          <p:cNvSpPr txBox="1"/>
          <p:nvPr/>
        </p:nvSpPr>
        <p:spPr>
          <a:xfrm>
            <a:off x="7938726" y="5521377"/>
            <a:ext cx="4689529" cy="288529"/>
          </a:xfrm>
          <a:prstGeom prst="rect">
            <a:avLst/>
          </a:prstGeom>
        </p:spPr>
        <p:txBody>
          <a:bodyPr lIns="0" tIns="0" rIns="0" bIns="0" rtlCol="0" anchor="t">
            <a:spAutoFit/>
          </a:bodyPr>
          <a:lstStyle/>
          <a:p>
            <a:pPr algn="l">
              <a:lnSpc>
                <a:spcPts val="2445"/>
              </a:lnSpc>
            </a:pPr>
            <a:r>
              <a:rPr lang="en-US" sz="1746">
                <a:solidFill>
                  <a:srgbClr val="FFFFFF"/>
                </a:solidFill>
                <a:latin typeface="Open Sauce"/>
                <a:ea typeface="Open Sauce"/>
                <a:cs typeface="Open Sauce"/>
                <a:sym typeface="Open Sauce"/>
              </a:rPr>
              <a:t>elodie.falquerho@paysdemorlaix.com</a:t>
            </a:r>
          </a:p>
        </p:txBody>
      </p:sp>
      <p:sp>
        <p:nvSpPr>
          <p:cNvPr id="29" name="TextBox 29"/>
          <p:cNvSpPr txBox="1"/>
          <p:nvPr/>
        </p:nvSpPr>
        <p:spPr>
          <a:xfrm>
            <a:off x="7938726" y="6365522"/>
            <a:ext cx="3390341" cy="288529"/>
          </a:xfrm>
          <a:prstGeom prst="rect">
            <a:avLst/>
          </a:prstGeom>
        </p:spPr>
        <p:txBody>
          <a:bodyPr lIns="0" tIns="0" rIns="0" bIns="0" rtlCol="0" anchor="t">
            <a:spAutoFit/>
          </a:bodyPr>
          <a:lstStyle/>
          <a:p>
            <a:pPr algn="l">
              <a:lnSpc>
                <a:spcPts val="2445"/>
              </a:lnSpc>
            </a:pPr>
            <a:r>
              <a:rPr lang="en-US" sz="1746">
                <a:solidFill>
                  <a:srgbClr val="FFFFFF"/>
                </a:solidFill>
                <a:latin typeface="Open Sauce"/>
                <a:ea typeface="Open Sauce"/>
                <a:cs typeface="Open Sauce"/>
                <a:sym typeface="Open Sauce"/>
              </a:rPr>
              <a:t>CCI-aéroport 29600 Morlaix</a:t>
            </a:r>
          </a:p>
        </p:txBody>
      </p:sp>
      <p:sp>
        <p:nvSpPr>
          <p:cNvPr id="30" name="TextBox 30"/>
          <p:cNvSpPr txBox="1"/>
          <p:nvPr/>
        </p:nvSpPr>
        <p:spPr>
          <a:xfrm>
            <a:off x="7938726" y="5126704"/>
            <a:ext cx="1993285" cy="288529"/>
          </a:xfrm>
          <a:prstGeom prst="rect">
            <a:avLst/>
          </a:prstGeom>
        </p:spPr>
        <p:txBody>
          <a:bodyPr lIns="0" tIns="0" rIns="0" bIns="0" rtlCol="0" anchor="t">
            <a:spAutoFit/>
          </a:bodyPr>
          <a:lstStyle/>
          <a:p>
            <a:pPr algn="l">
              <a:lnSpc>
                <a:spcPts val="2445"/>
              </a:lnSpc>
            </a:pPr>
            <a:r>
              <a:rPr lang="en-US" sz="1746">
                <a:solidFill>
                  <a:srgbClr val="FFFFFF"/>
                </a:solidFill>
                <a:latin typeface="Open Sauce"/>
                <a:ea typeface="Open Sauce"/>
                <a:cs typeface="Open Sauce"/>
                <a:sym typeface="Open Sauce"/>
              </a:rPr>
              <a:t>0766107966</a:t>
            </a:r>
          </a:p>
        </p:txBody>
      </p:sp>
      <p:sp>
        <p:nvSpPr>
          <p:cNvPr id="31" name="TextBox 31"/>
          <p:cNvSpPr txBox="1"/>
          <p:nvPr/>
        </p:nvSpPr>
        <p:spPr>
          <a:xfrm>
            <a:off x="7449471" y="4494116"/>
            <a:ext cx="5869490" cy="380839"/>
          </a:xfrm>
          <a:prstGeom prst="rect">
            <a:avLst/>
          </a:prstGeom>
        </p:spPr>
        <p:txBody>
          <a:bodyPr lIns="0" tIns="0" rIns="0" bIns="0" rtlCol="0" anchor="t">
            <a:spAutoFit/>
          </a:bodyPr>
          <a:lstStyle/>
          <a:p>
            <a:pPr algn="l">
              <a:lnSpc>
                <a:spcPts val="3158"/>
              </a:lnSpc>
            </a:pPr>
            <a:r>
              <a:rPr lang="en-US" sz="2256" b="1">
                <a:solidFill>
                  <a:srgbClr val="FFFFFF"/>
                </a:solidFill>
                <a:latin typeface="Open Sauce Bold"/>
                <a:ea typeface="Open Sauce Bold"/>
                <a:cs typeface="Open Sauce Bold"/>
                <a:sym typeface="Open Sauce Bold"/>
              </a:rPr>
              <a:t>Elodie Falquerho-Hoarher</a:t>
            </a:r>
          </a:p>
        </p:txBody>
      </p:sp>
      <p:sp>
        <p:nvSpPr>
          <p:cNvPr id="32" name="TextBox 32"/>
          <p:cNvSpPr txBox="1"/>
          <p:nvPr/>
        </p:nvSpPr>
        <p:spPr>
          <a:xfrm>
            <a:off x="7197737" y="2571919"/>
            <a:ext cx="9172909" cy="1756845"/>
          </a:xfrm>
          <a:prstGeom prst="rect">
            <a:avLst/>
          </a:prstGeom>
        </p:spPr>
        <p:txBody>
          <a:bodyPr lIns="0" tIns="0" rIns="0" bIns="0" rtlCol="0" anchor="t">
            <a:spAutoFit/>
          </a:bodyPr>
          <a:lstStyle/>
          <a:p>
            <a:pPr marL="0" lvl="0" indent="0" algn="l">
              <a:lnSpc>
                <a:spcPts val="7116"/>
              </a:lnSpc>
              <a:spcBef>
                <a:spcPct val="0"/>
              </a:spcBef>
            </a:pPr>
            <a:r>
              <a:rPr lang="en-US" sz="5082" b="1" spc="477">
                <a:solidFill>
                  <a:srgbClr val="FFFFFF"/>
                </a:solidFill>
                <a:latin typeface="Open Sauce Bold"/>
                <a:ea typeface="Open Sauce Bold"/>
                <a:cs typeface="Open Sauce Bold"/>
                <a:sym typeface="Open Sauce Bold"/>
              </a:rPr>
              <a:t>MERCI POUR VOTRE PARTICIPATION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2778327" y="7417124"/>
            <a:ext cx="12710840" cy="1184047"/>
          </a:xfrm>
          <a:custGeom>
            <a:avLst/>
            <a:gdLst/>
            <a:ahLst/>
            <a:cxnLst/>
            <a:rect l="l" t="t" r="r" b="b"/>
            <a:pathLst>
              <a:path w="12710840" h="1184047">
                <a:moveTo>
                  <a:pt x="0" y="0"/>
                </a:moveTo>
                <a:lnTo>
                  <a:pt x="12710840" y="0"/>
                </a:lnTo>
                <a:lnTo>
                  <a:pt x="12710840" y="1184046"/>
                </a:lnTo>
                <a:lnTo>
                  <a:pt x="0" y="1184046"/>
                </a:lnTo>
                <a:lnTo>
                  <a:pt x="0" y="0"/>
                </a:lnTo>
                <a:close/>
              </a:path>
            </a:pathLst>
          </a:custGeom>
          <a:blipFill>
            <a:blip r:embed="rId2">
              <a:alphaModFix amt="72000"/>
            </a:blip>
            <a:stretch>
              <a:fillRect b="-208633"/>
            </a:stretch>
          </a:blipFill>
        </p:spPr>
        <p:txBody>
          <a:bodyPr/>
          <a:lstStyle/>
          <a:p>
            <a:endParaRPr lang="fr-FR"/>
          </a:p>
        </p:txBody>
      </p:sp>
      <p:grpSp>
        <p:nvGrpSpPr>
          <p:cNvPr id="3" name="Group 3"/>
          <p:cNvGrpSpPr/>
          <p:nvPr/>
        </p:nvGrpSpPr>
        <p:grpSpPr>
          <a:xfrm>
            <a:off x="0" y="0"/>
            <a:ext cx="18288000" cy="4491629"/>
            <a:chOff x="0" y="0"/>
            <a:chExt cx="4816593" cy="1182980"/>
          </a:xfrm>
        </p:grpSpPr>
        <p:sp>
          <p:nvSpPr>
            <p:cNvPr id="4" name="Freeform 4"/>
            <p:cNvSpPr/>
            <p:nvPr/>
          </p:nvSpPr>
          <p:spPr>
            <a:xfrm>
              <a:off x="0" y="0"/>
              <a:ext cx="4816592" cy="1182980"/>
            </a:xfrm>
            <a:custGeom>
              <a:avLst/>
              <a:gdLst/>
              <a:ahLst/>
              <a:cxnLst/>
              <a:rect l="l" t="t" r="r" b="b"/>
              <a:pathLst>
                <a:path w="4816592" h="1182980">
                  <a:moveTo>
                    <a:pt x="0" y="0"/>
                  </a:moveTo>
                  <a:lnTo>
                    <a:pt x="4816592" y="0"/>
                  </a:lnTo>
                  <a:lnTo>
                    <a:pt x="4816592" y="1182980"/>
                  </a:lnTo>
                  <a:lnTo>
                    <a:pt x="0" y="1182980"/>
                  </a:lnTo>
                  <a:close/>
                </a:path>
              </a:pathLst>
            </a:custGeom>
            <a:solidFill>
              <a:srgbClr val="FFFFFF"/>
            </a:solidFill>
            <a:ln cap="sq">
              <a:noFill/>
              <a:prstDash val="solid"/>
              <a:miter/>
            </a:ln>
          </p:spPr>
          <p:txBody>
            <a:bodyPr/>
            <a:lstStyle/>
            <a:p>
              <a:endParaRPr lang="fr-FR"/>
            </a:p>
          </p:txBody>
        </p:sp>
        <p:sp>
          <p:nvSpPr>
            <p:cNvPr id="5" name="TextBox 5"/>
            <p:cNvSpPr txBox="1"/>
            <p:nvPr/>
          </p:nvSpPr>
          <p:spPr>
            <a:xfrm>
              <a:off x="0" y="-19050"/>
              <a:ext cx="4816593" cy="120203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p:cNvGrpSpPr/>
          <p:nvPr/>
        </p:nvGrpSpPr>
        <p:grpSpPr>
          <a:xfrm>
            <a:off x="2778327" y="2245814"/>
            <a:ext cx="12731346" cy="3157589"/>
            <a:chOff x="0" y="0"/>
            <a:chExt cx="3353112" cy="831628"/>
          </a:xfrm>
        </p:grpSpPr>
        <p:sp>
          <p:nvSpPr>
            <p:cNvPr id="7" name="Freeform 7"/>
            <p:cNvSpPr/>
            <p:nvPr/>
          </p:nvSpPr>
          <p:spPr>
            <a:xfrm>
              <a:off x="0" y="0"/>
              <a:ext cx="3353112" cy="831628"/>
            </a:xfrm>
            <a:custGeom>
              <a:avLst/>
              <a:gdLst/>
              <a:ahLst/>
              <a:cxnLst/>
              <a:rect l="l" t="t" r="r" b="b"/>
              <a:pathLst>
                <a:path w="3353112" h="831628">
                  <a:moveTo>
                    <a:pt x="15202" y="0"/>
                  </a:moveTo>
                  <a:lnTo>
                    <a:pt x="3337909" y="0"/>
                  </a:lnTo>
                  <a:cubicBezTo>
                    <a:pt x="3341941" y="0"/>
                    <a:pt x="3345808" y="1602"/>
                    <a:pt x="3348659" y="4453"/>
                  </a:cubicBezTo>
                  <a:cubicBezTo>
                    <a:pt x="3351510" y="7304"/>
                    <a:pt x="3353112" y="11171"/>
                    <a:pt x="3353112" y="15202"/>
                  </a:cubicBezTo>
                  <a:lnTo>
                    <a:pt x="3353112" y="816426"/>
                  </a:lnTo>
                  <a:cubicBezTo>
                    <a:pt x="3353112" y="820458"/>
                    <a:pt x="3351510" y="824324"/>
                    <a:pt x="3348659" y="827175"/>
                  </a:cubicBezTo>
                  <a:cubicBezTo>
                    <a:pt x="3345808" y="830027"/>
                    <a:pt x="3341941" y="831628"/>
                    <a:pt x="3337909" y="831628"/>
                  </a:cubicBezTo>
                  <a:lnTo>
                    <a:pt x="15202" y="831628"/>
                  </a:lnTo>
                  <a:cubicBezTo>
                    <a:pt x="11171" y="831628"/>
                    <a:pt x="7304" y="830027"/>
                    <a:pt x="4453" y="827175"/>
                  </a:cubicBezTo>
                  <a:cubicBezTo>
                    <a:pt x="1602" y="824324"/>
                    <a:pt x="0" y="820458"/>
                    <a:pt x="0" y="816426"/>
                  </a:cubicBezTo>
                  <a:lnTo>
                    <a:pt x="0" y="15202"/>
                  </a:lnTo>
                  <a:cubicBezTo>
                    <a:pt x="0" y="11171"/>
                    <a:pt x="1602" y="7304"/>
                    <a:pt x="4453" y="4453"/>
                  </a:cubicBezTo>
                  <a:cubicBezTo>
                    <a:pt x="7304" y="1602"/>
                    <a:pt x="11171" y="0"/>
                    <a:pt x="15202" y="0"/>
                  </a:cubicBezTo>
                  <a:close/>
                </a:path>
              </a:pathLst>
            </a:custGeom>
            <a:solidFill>
              <a:srgbClr val="106861"/>
            </a:solidFill>
            <a:ln cap="rnd">
              <a:noFill/>
              <a:prstDash val="solid"/>
              <a:round/>
            </a:ln>
          </p:spPr>
          <p:txBody>
            <a:bodyPr/>
            <a:lstStyle/>
            <a:p>
              <a:endParaRPr lang="fr-FR"/>
            </a:p>
          </p:txBody>
        </p:sp>
        <p:sp>
          <p:nvSpPr>
            <p:cNvPr id="8" name="TextBox 8"/>
            <p:cNvSpPr txBox="1"/>
            <p:nvPr/>
          </p:nvSpPr>
          <p:spPr>
            <a:xfrm>
              <a:off x="0" y="-19050"/>
              <a:ext cx="3353112" cy="850678"/>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9" name="Group 9"/>
          <p:cNvGrpSpPr/>
          <p:nvPr/>
        </p:nvGrpSpPr>
        <p:grpSpPr>
          <a:xfrm>
            <a:off x="16113923" y="9258300"/>
            <a:ext cx="327444" cy="3274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1" name="TextBox 1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2" name="Group 12"/>
          <p:cNvGrpSpPr/>
          <p:nvPr/>
        </p:nvGrpSpPr>
        <p:grpSpPr>
          <a:xfrm>
            <a:off x="15648108" y="9258300"/>
            <a:ext cx="327444" cy="3274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4" name="TextBox 14"/>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15" name="Group 15"/>
          <p:cNvGrpSpPr/>
          <p:nvPr/>
        </p:nvGrpSpPr>
        <p:grpSpPr>
          <a:xfrm>
            <a:off x="15161723" y="9258300"/>
            <a:ext cx="327444" cy="3274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txBody>
            <a:bodyPr/>
            <a:lstStyle/>
            <a:p>
              <a:endParaRPr lang="fr-FR"/>
            </a:p>
          </p:txBody>
        </p:sp>
        <p:sp>
          <p:nvSpPr>
            <p:cNvPr id="17" name="TextBox 17"/>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8" name="Freeform 18"/>
          <p:cNvSpPr/>
          <p:nvPr/>
        </p:nvSpPr>
        <p:spPr>
          <a:xfrm>
            <a:off x="3863091" y="307757"/>
            <a:ext cx="10561819" cy="1441887"/>
          </a:xfrm>
          <a:custGeom>
            <a:avLst/>
            <a:gdLst/>
            <a:ahLst/>
            <a:cxnLst/>
            <a:rect l="l" t="t" r="r" b="b"/>
            <a:pathLst>
              <a:path w="10561819" h="1441887">
                <a:moveTo>
                  <a:pt x="0" y="0"/>
                </a:moveTo>
                <a:lnTo>
                  <a:pt x="10561818" y="0"/>
                </a:lnTo>
                <a:lnTo>
                  <a:pt x="10561818" y="1441886"/>
                </a:lnTo>
                <a:lnTo>
                  <a:pt x="0" y="1441886"/>
                </a:lnTo>
                <a:lnTo>
                  <a:pt x="0" y="0"/>
                </a:lnTo>
                <a:close/>
              </a:path>
            </a:pathLst>
          </a:custGeom>
          <a:blipFill>
            <a:blip r:embed="rId3"/>
            <a:stretch>
              <a:fillRect/>
            </a:stretch>
          </a:blipFill>
        </p:spPr>
        <p:txBody>
          <a:bodyPr/>
          <a:lstStyle/>
          <a:p>
            <a:endParaRPr lang="fr-FR"/>
          </a:p>
        </p:txBody>
      </p:sp>
      <p:sp>
        <p:nvSpPr>
          <p:cNvPr id="19" name="TextBox 19"/>
          <p:cNvSpPr txBox="1"/>
          <p:nvPr/>
        </p:nvSpPr>
        <p:spPr>
          <a:xfrm>
            <a:off x="5679731" y="2788642"/>
            <a:ext cx="6928538" cy="1158738"/>
          </a:xfrm>
          <a:prstGeom prst="rect">
            <a:avLst/>
          </a:prstGeom>
        </p:spPr>
        <p:txBody>
          <a:bodyPr lIns="0" tIns="0" rIns="0" bIns="0" rtlCol="0" anchor="t">
            <a:spAutoFit/>
          </a:bodyPr>
          <a:lstStyle/>
          <a:p>
            <a:pPr marL="0" lvl="0" indent="0" algn="ctr">
              <a:lnSpc>
                <a:spcPts val="9582"/>
              </a:lnSpc>
              <a:spcBef>
                <a:spcPct val="0"/>
              </a:spcBef>
            </a:pPr>
            <a:r>
              <a:rPr lang="en-US" sz="6844" b="1" spc="-136">
                <a:solidFill>
                  <a:srgbClr val="FDFBFB"/>
                </a:solidFill>
                <a:latin typeface="Open Sauce Bold"/>
                <a:ea typeface="Open Sauce Bold"/>
                <a:cs typeface="Open Sauce Bold"/>
                <a:sym typeface="Open Sauce Bold"/>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3118892" y="0"/>
            <a:ext cx="5169108" cy="11772679"/>
            <a:chOff x="0" y="0"/>
            <a:chExt cx="1253146" cy="2854048"/>
          </a:xfrm>
        </p:grpSpPr>
        <p:sp>
          <p:nvSpPr>
            <p:cNvPr id="3" name="Freeform 3"/>
            <p:cNvSpPr/>
            <p:nvPr/>
          </p:nvSpPr>
          <p:spPr>
            <a:xfrm>
              <a:off x="0" y="0"/>
              <a:ext cx="1253146" cy="2854048"/>
            </a:xfrm>
            <a:custGeom>
              <a:avLst/>
              <a:gdLst/>
              <a:ahLst/>
              <a:cxnLst/>
              <a:rect l="l" t="t" r="r" b="b"/>
              <a:pathLst>
                <a:path w="1253146" h="2854048">
                  <a:moveTo>
                    <a:pt x="64402" y="0"/>
                  </a:moveTo>
                  <a:lnTo>
                    <a:pt x="1188743" y="0"/>
                  </a:lnTo>
                  <a:cubicBezTo>
                    <a:pt x="1224312" y="0"/>
                    <a:pt x="1253146" y="28834"/>
                    <a:pt x="1253146" y="64402"/>
                  </a:cubicBezTo>
                  <a:lnTo>
                    <a:pt x="1253146" y="2789646"/>
                  </a:lnTo>
                  <a:cubicBezTo>
                    <a:pt x="1253146" y="2825214"/>
                    <a:pt x="1224312" y="2854048"/>
                    <a:pt x="1188743" y="2854048"/>
                  </a:cubicBezTo>
                  <a:lnTo>
                    <a:pt x="64402" y="2854048"/>
                  </a:lnTo>
                  <a:cubicBezTo>
                    <a:pt x="47322" y="2854048"/>
                    <a:pt x="30941" y="2847263"/>
                    <a:pt x="18863" y="2835185"/>
                  </a:cubicBezTo>
                  <a:cubicBezTo>
                    <a:pt x="6785" y="2823107"/>
                    <a:pt x="0" y="2806726"/>
                    <a:pt x="0" y="2789646"/>
                  </a:cubicBezTo>
                  <a:lnTo>
                    <a:pt x="0" y="64402"/>
                  </a:lnTo>
                  <a:cubicBezTo>
                    <a:pt x="0" y="28834"/>
                    <a:pt x="28834" y="0"/>
                    <a:pt x="64402" y="0"/>
                  </a:cubicBezTo>
                  <a:close/>
                </a:path>
              </a:pathLst>
            </a:custGeom>
            <a:solidFill>
              <a:srgbClr val="106861"/>
            </a:solidFill>
            <a:ln cap="rnd">
              <a:noFill/>
              <a:prstDash val="solid"/>
              <a:round/>
            </a:ln>
          </p:spPr>
          <p:txBody>
            <a:bodyPr/>
            <a:lstStyle/>
            <a:p>
              <a:endParaRPr lang="fr-FR"/>
            </a:p>
          </p:txBody>
        </p:sp>
        <p:sp>
          <p:nvSpPr>
            <p:cNvPr id="4" name="TextBox 4"/>
            <p:cNvSpPr txBox="1"/>
            <p:nvPr/>
          </p:nvSpPr>
          <p:spPr>
            <a:xfrm>
              <a:off x="0" y="-19050"/>
              <a:ext cx="1253146" cy="2873098"/>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5" name="Freeform 5"/>
          <p:cNvSpPr/>
          <p:nvPr/>
        </p:nvSpPr>
        <p:spPr>
          <a:xfrm>
            <a:off x="13270999" y="8149685"/>
            <a:ext cx="2264637" cy="1659361"/>
          </a:xfrm>
          <a:custGeom>
            <a:avLst/>
            <a:gdLst/>
            <a:ahLst/>
            <a:cxnLst/>
            <a:rect l="l" t="t" r="r" b="b"/>
            <a:pathLst>
              <a:path w="2264637" h="1659361">
                <a:moveTo>
                  <a:pt x="0" y="0"/>
                </a:moveTo>
                <a:lnTo>
                  <a:pt x="2264637" y="0"/>
                </a:lnTo>
                <a:lnTo>
                  <a:pt x="2264637" y="1659361"/>
                </a:lnTo>
                <a:lnTo>
                  <a:pt x="0" y="1659361"/>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TextBox 6"/>
          <p:cNvSpPr txBox="1"/>
          <p:nvPr/>
        </p:nvSpPr>
        <p:spPr>
          <a:xfrm>
            <a:off x="549243" y="1486190"/>
            <a:ext cx="12180174" cy="6831423"/>
          </a:xfrm>
          <a:prstGeom prst="rect">
            <a:avLst/>
          </a:prstGeom>
        </p:spPr>
        <p:txBody>
          <a:bodyPr lIns="0" tIns="0" rIns="0" bIns="0" rtlCol="0" anchor="t">
            <a:spAutoFit/>
          </a:bodyPr>
          <a:lstStyle/>
          <a:p>
            <a:pPr marL="0" lvl="0" indent="0" algn="l">
              <a:lnSpc>
                <a:spcPts val="3014"/>
              </a:lnSpc>
            </a:pPr>
            <a:r>
              <a:rPr lang="en-US" sz="2023" u="none" strike="noStrike" spc="32">
                <a:solidFill>
                  <a:srgbClr val="191919"/>
                </a:solidFill>
                <a:latin typeface="Open Sauce"/>
                <a:ea typeface="Open Sauce"/>
                <a:cs typeface="Open Sauce"/>
                <a:sym typeface="Open Sauce"/>
              </a:rPr>
              <a:t>Le Contrat Local de santé (CLS)</a:t>
            </a:r>
          </a:p>
          <a:p>
            <a:pPr marL="0" lvl="0" indent="0" algn="l">
              <a:lnSpc>
                <a:spcPts val="3014"/>
              </a:lnSpc>
            </a:pPr>
            <a:r>
              <a:rPr lang="en-US" sz="2023" i="1" u="none" strike="noStrike" spc="32">
                <a:solidFill>
                  <a:srgbClr val="191919"/>
                </a:solidFill>
                <a:latin typeface="Open Sauce Italics"/>
                <a:ea typeface="Open Sauce Italics"/>
                <a:cs typeface="Open Sauce Italics"/>
                <a:sym typeface="Open Sauce Italics"/>
              </a:rPr>
              <a:t>“Loi 21 juillet 2009 Hôpitaux, Patients, Santé &amp; Territoires:</a:t>
            </a:r>
          </a:p>
          <a:p>
            <a:pPr marL="0" lvl="0" indent="0" algn="l">
              <a:lnSpc>
                <a:spcPts val="3014"/>
              </a:lnSpc>
            </a:pPr>
            <a:r>
              <a:rPr lang="en-US" sz="2023" i="1" u="none" strike="noStrike" spc="32">
                <a:solidFill>
                  <a:srgbClr val="191919"/>
                </a:solidFill>
                <a:latin typeface="Open Sauce Italics"/>
                <a:ea typeface="Open Sauce Italics"/>
                <a:cs typeface="Open Sauce Italics"/>
                <a:sym typeface="Open Sauce Italics"/>
              </a:rPr>
              <a:t>décloisonner et coopérer, territorialiser, simplifier, promouvoir la prévention”</a:t>
            </a: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a:p>
            <a:pPr marL="0" lvl="0" indent="0" algn="l">
              <a:lnSpc>
                <a:spcPts val="3759"/>
              </a:lnSpc>
            </a:pPr>
            <a:endParaRPr lang="en-US" sz="2023" i="1" u="none" strike="noStrike" spc="32">
              <a:solidFill>
                <a:srgbClr val="191919"/>
              </a:solidFill>
              <a:latin typeface="Open Sauce Italics"/>
              <a:ea typeface="Open Sauce Italics"/>
              <a:cs typeface="Open Sauce Italics"/>
              <a:sym typeface="Open Sauce Italics"/>
            </a:endParaRPr>
          </a:p>
        </p:txBody>
      </p:sp>
      <p:sp>
        <p:nvSpPr>
          <p:cNvPr id="7" name="Freeform 7"/>
          <p:cNvSpPr/>
          <p:nvPr/>
        </p:nvSpPr>
        <p:spPr>
          <a:xfrm>
            <a:off x="4248500" y="2933684"/>
            <a:ext cx="4781659" cy="3723222"/>
          </a:xfrm>
          <a:custGeom>
            <a:avLst/>
            <a:gdLst/>
            <a:ahLst/>
            <a:cxnLst/>
            <a:rect l="l" t="t" r="r" b="b"/>
            <a:pathLst>
              <a:path w="4781659" h="3723222">
                <a:moveTo>
                  <a:pt x="0" y="0"/>
                </a:moveTo>
                <a:lnTo>
                  <a:pt x="4781659" y="0"/>
                </a:lnTo>
                <a:lnTo>
                  <a:pt x="4781659" y="3723222"/>
                </a:lnTo>
                <a:lnTo>
                  <a:pt x="0" y="3723222"/>
                </a:lnTo>
                <a:lnTo>
                  <a:pt x="0" y="0"/>
                </a:lnTo>
                <a:close/>
              </a:path>
            </a:pathLst>
          </a:custGeom>
          <a:blipFill>
            <a:blip r:embed="rId4"/>
            <a:stretch>
              <a:fillRect r="-3658"/>
            </a:stretch>
          </a:blipFill>
        </p:spPr>
        <p:txBody>
          <a:bodyPr/>
          <a:lstStyle/>
          <a:p>
            <a:endParaRPr lang="fr-FR"/>
          </a:p>
        </p:txBody>
      </p:sp>
      <p:sp>
        <p:nvSpPr>
          <p:cNvPr id="9" name="TextBox 9"/>
          <p:cNvSpPr txBox="1"/>
          <p:nvPr/>
        </p:nvSpPr>
        <p:spPr>
          <a:xfrm>
            <a:off x="549243" y="630191"/>
            <a:ext cx="6170428" cy="692690"/>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DEFINITION DU CLS </a:t>
            </a:r>
          </a:p>
        </p:txBody>
      </p:sp>
      <p:sp>
        <p:nvSpPr>
          <p:cNvPr id="10" name="TextBox 10"/>
          <p:cNvSpPr txBox="1"/>
          <p:nvPr/>
        </p:nvSpPr>
        <p:spPr>
          <a:xfrm>
            <a:off x="13573073" y="2276503"/>
            <a:ext cx="4260747" cy="4931876"/>
          </a:xfrm>
          <a:prstGeom prst="rect">
            <a:avLst/>
          </a:prstGeom>
        </p:spPr>
        <p:txBody>
          <a:bodyPr lIns="0" tIns="0" rIns="0" bIns="0" rtlCol="0" anchor="t">
            <a:spAutoFit/>
          </a:bodyPr>
          <a:lstStyle/>
          <a:p>
            <a:pPr algn="l">
              <a:lnSpc>
                <a:spcPts val="3029"/>
              </a:lnSpc>
            </a:pPr>
            <a:r>
              <a:rPr lang="en-US" sz="1646" b="1" i="1" spc="16">
                <a:solidFill>
                  <a:srgbClr val="FDFBFB"/>
                </a:solidFill>
                <a:latin typeface="Open Sauce Bold Italics"/>
                <a:ea typeface="Open Sauce Bold Italics"/>
                <a:cs typeface="Open Sauce Bold Italics"/>
                <a:sym typeface="Open Sauce Bold Italics"/>
              </a:rPr>
              <a:t>“Dans le domaine de la santé, le CLS est un outil important au service du territoire du Pays. Il fédère les acteurs locaux autour de la santé globale (santé physique, mentale et sociale) des habitants. Il permet une plus grande complémentarité dans l’action des institutions concernées. C’est à l’échelon local que peuvent se mettre en place des synergies entre acteurs “</a:t>
            </a:r>
          </a:p>
          <a:p>
            <a:pPr algn="l">
              <a:lnSpc>
                <a:spcPts val="3029"/>
              </a:lnSpc>
            </a:pPr>
            <a:r>
              <a:rPr lang="en-US" sz="1646" b="1" i="1" spc="16">
                <a:solidFill>
                  <a:srgbClr val="FDFBFB"/>
                </a:solidFill>
                <a:latin typeface="Open Sauce Bold Italics"/>
                <a:ea typeface="Open Sauce Bold Italics"/>
                <a:cs typeface="Open Sauce Bold Italics"/>
                <a:sym typeface="Open Sauce Bold Italics"/>
              </a:rPr>
              <a:t> </a:t>
            </a:r>
          </a:p>
          <a:p>
            <a:pPr algn="l">
              <a:lnSpc>
                <a:spcPts val="2694"/>
              </a:lnSpc>
            </a:pPr>
            <a:r>
              <a:rPr lang="en-US" sz="1464" i="1" spc="14">
                <a:solidFill>
                  <a:srgbClr val="FDFBFB"/>
                </a:solidFill>
                <a:latin typeface="Open Sauce Italics"/>
                <a:ea typeface="Open Sauce Italics"/>
                <a:cs typeface="Open Sauce Italics"/>
                <a:sym typeface="Open Sauce Italics"/>
              </a:rPr>
              <a:t>Bernard FLOCH, élu délégué Pays de Morlaix</a:t>
            </a:r>
          </a:p>
          <a:p>
            <a:pPr algn="l">
              <a:lnSpc>
                <a:spcPts val="3532"/>
              </a:lnSpc>
            </a:pPr>
            <a:endParaRPr lang="en-US" sz="1464" i="1" spc="14">
              <a:solidFill>
                <a:srgbClr val="FDFBFB"/>
              </a:solidFill>
              <a:latin typeface="Open Sauce Italics"/>
              <a:ea typeface="Open Sauce Italics"/>
              <a:cs typeface="Open Sauce Italics"/>
              <a:sym typeface="Open Sauce Italics"/>
            </a:endParaRPr>
          </a:p>
        </p:txBody>
      </p:sp>
      <p:pic>
        <p:nvPicPr>
          <p:cNvPr id="12" name="Image 11">
            <a:extLst>
              <a:ext uri="{FF2B5EF4-FFF2-40B4-BE49-F238E27FC236}">
                <a16:creationId xmlns:a16="http://schemas.microsoft.com/office/drawing/2014/main" id="{542B587E-A8BC-015F-BC67-5BCD65C192DB}"/>
              </a:ext>
            </a:extLst>
          </p:cNvPr>
          <p:cNvPicPr>
            <a:picLocks noChangeAspect="1"/>
          </p:cNvPicPr>
          <p:nvPr/>
        </p:nvPicPr>
        <p:blipFill>
          <a:blip r:embed="rId5"/>
          <a:stretch>
            <a:fillRect/>
          </a:stretch>
        </p:blipFill>
        <p:spPr>
          <a:xfrm>
            <a:off x="1143000" y="6768508"/>
            <a:ext cx="11302957" cy="3098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7623008A-48EF-BE24-0CD8-BBED08AAB0A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2FF90EF0-60C7-3460-72E1-08595B99BEB0}"/>
              </a:ext>
            </a:extLst>
          </p:cNvPr>
          <p:cNvSpPr txBox="1"/>
          <p:nvPr/>
        </p:nvSpPr>
        <p:spPr>
          <a:xfrm>
            <a:off x="815680" y="591056"/>
            <a:ext cx="6170428" cy="692690"/>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DEFINITION DU CLS </a:t>
            </a:r>
          </a:p>
        </p:txBody>
      </p:sp>
      <p:pic>
        <p:nvPicPr>
          <p:cNvPr id="5" name="Image 4">
            <a:extLst>
              <a:ext uri="{FF2B5EF4-FFF2-40B4-BE49-F238E27FC236}">
                <a16:creationId xmlns:a16="http://schemas.microsoft.com/office/drawing/2014/main" id="{F0814572-DC67-6E38-70E0-7EC594D76239}"/>
              </a:ext>
            </a:extLst>
          </p:cNvPr>
          <p:cNvPicPr>
            <a:picLocks noChangeAspect="1"/>
          </p:cNvPicPr>
          <p:nvPr/>
        </p:nvPicPr>
        <p:blipFill>
          <a:blip r:embed="rId2"/>
          <a:srcRect l="10263" t="868" r="11931" b="-868"/>
          <a:stretch/>
        </p:blipFill>
        <p:spPr>
          <a:xfrm>
            <a:off x="815681" y="1181101"/>
            <a:ext cx="13662319" cy="8402504"/>
          </a:xfrm>
          <a:prstGeom prst="rect">
            <a:avLst/>
          </a:prstGeom>
        </p:spPr>
      </p:pic>
    </p:spTree>
    <p:extLst>
      <p:ext uri="{BB962C8B-B14F-4D97-AF65-F5344CB8AC3E}">
        <p14:creationId xmlns:p14="http://schemas.microsoft.com/office/powerpoint/2010/main" val="47788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a:extLst>
            <a:ext uri="{FF2B5EF4-FFF2-40B4-BE49-F238E27FC236}">
              <a16:creationId xmlns:a16="http://schemas.microsoft.com/office/drawing/2014/main" id="{F49AFF8E-331F-E453-2E8B-E7C76471D03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C1DF584-4AF2-929F-A492-DA67023710D1}"/>
              </a:ext>
            </a:extLst>
          </p:cNvPr>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DEFINTION DU CLS </a:t>
            </a:r>
          </a:p>
        </p:txBody>
      </p:sp>
      <p:pic>
        <p:nvPicPr>
          <p:cNvPr id="4" name="Image 3">
            <a:extLst>
              <a:ext uri="{FF2B5EF4-FFF2-40B4-BE49-F238E27FC236}">
                <a16:creationId xmlns:a16="http://schemas.microsoft.com/office/drawing/2014/main" id="{A0FB3BC9-5D8D-8EE1-AB62-3154489CF579}"/>
              </a:ext>
            </a:extLst>
          </p:cNvPr>
          <p:cNvPicPr>
            <a:picLocks noChangeAspect="1"/>
          </p:cNvPicPr>
          <p:nvPr/>
        </p:nvPicPr>
        <p:blipFill>
          <a:blip r:embed="rId2"/>
          <a:stretch>
            <a:fillRect/>
          </a:stretch>
        </p:blipFill>
        <p:spPr>
          <a:xfrm>
            <a:off x="3810000" y="1817649"/>
            <a:ext cx="10317015" cy="4458322"/>
          </a:xfrm>
          <a:prstGeom prst="rect">
            <a:avLst/>
          </a:prstGeom>
        </p:spPr>
      </p:pic>
      <p:pic>
        <p:nvPicPr>
          <p:cNvPr id="7" name="Image 6">
            <a:extLst>
              <a:ext uri="{FF2B5EF4-FFF2-40B4-BE49-F238E27FC236}">
                <a16:creationId xmlns:a16="http://schemas.microsoft.com/office/drawing/2014/main" id="{6973EA0A-6016-58C8-FA7D-90FE29514C43}"/>
              </a:ext>
            </a:extLst>
          </p:cNvPr>
          <p:cNvPicPr>
            <a:picLocks noChangeAspect="1"/>
          </p:cNvPicPr>
          <p:nvPr/>
        </p:nvPicPr>
        <p:blipFill>
          <a:blip r:embed="rId3"/>
          <a:stretch>
            <a:fillRect/>
          </a:stretch>
        </p:blipFill>
        <p:spPr>
          <a:xfrm>
            <a:off x="3943369" y="6540758"/>
            <a:ext cx="10183646" cy="285790"/>
          </a:xfrm>
          <a:prstGeom prst="rect">
            <a:avLst/>
          </a:prstGeom>
        </p:spPr>
      </p:pic>
    </p:spTree>
    <p:extLst>
      <p:ext uri="{BB962C8B-B14F-4D97-AF65-F5344CB8AC3E}">
        <p14:creationId xmlns:p14="http://schemas.microsoft.com/office/powerpoint/2010/main" val="3724251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TextBox 2"/>
          <p:cNvSpPr txBox="1"/>
          <p:nvPr/>
        </p:nvSpPr>
        <p:spPr>
          <a:xfrm>
            <a:off x="1905000" y="2476500"/>
            <a:ext cx="12327456" cy="4003917"/>
          </a:xfrm>
          <a:prstGeom prst="rect">
            <a:avLst/>
          </a:prstGeom>
        </p:spPr>
        <p:txBody>
          <a:bodyPr lIns="0" tIns="0" rIns="0" bIns="0" rtlCol="0" anchor="t">
            <a:spAutoFit/>
          </a:bodyPr>
          <a:lstStyle/>
          <a:p>
            <a:pPr marL="0" lvl="0" indent="0" algn="l">
              <a:lnSpc>
                <a:spcPts val="3060"/>
              </a:lnSpc>
            </a:pPr>
            <a:endParaRPr dirty="0"/>
          </a:p>
          <a:p>
            <a:pPr marL="0" lvl="0" indent="0" algn="l">
              <a:lnSpc>
                <a:spcPts val="3060"/>
              </a:lnSpc>
            </a:pPr>
            <a:r>
              <a:rPr lang="en-US" sz="2053" u="none" strike="noStrike" spc="32" dirty="0">
                <a:solidFill>
                  <a:srgbClr val="191919"/>
                </a:solidFill>
                <a:latin typeface="Open Sauce"/>
                <a:ea typeface="Open Sauce"/>
                <a:cs typeface="Open Sauce"/>
                <a:sym typeface="Open Sauce"/>
              </a:rPr>
              <a:t>Les CLS </a:t>
            </a:r>
            <a:r>
              <a:rPr lang="en-US" sz="2053" u="none" strike="noStrike" spc="32" dirty="0" err="1">
                <a:solidFill>
                  <a:srgbClr val="191919"/>
                </a:solidFill>
                <a:latin typeface="Open Sauce"/>
                <a:ea typeface="Open Sauce"/>
                <a:cs typeface="Open Sauce"/>
                <a:sym typeface="Open Sauce"/>
              </a:rPr>
              <a:t>en</a:t>
            </a:r>
            <a:r>
              <a:rPr lang="en-US" sz="2053" u="none" strike="noStrike" spc="32" dirty="0">
                <a:solidFill>
                  <a:srgbClr val="191919"/>
                </a:solidFill>
                <a:latin typeface="Open Sauce"/>
                <a:ea typeface="Open Sauce"/>
                <a:cs typeface="Open Sauce"/>
                <a:sym typeface="Open Sauce"/>
              </a:rPr>
              <a:t> Bretagne </a:t>
            </a:r>
            <a:r>
              <a:rPr lang="en-US" sz="2053" u="none" strike="noStrike" spc="32" dirty="0" err="1">
                <a:solidFill>
                  <a:srgbClr val="191919"/>
                </a:solidFill>
                <a:latin typeface="Open Sauce"/>
                <a:ea typeface="Open Sauce"/>
                <a:cs typeface="Open Sauce"/>
                <a:sym typeface="Open Sauce"/>
              </a:rPr>
              <a:t>s’articulent</a:t>
            </a:r>
            <a:r>
              <a:rPr lang="en-US" sz="2053" u="none" strike="noStrike" spc="32" dirty="0">
                <a:solidFill>
                  <a:srgbClr val="191919"/>
                </a:solidFill>
                <a:latin typeface="Open Sauce"/>
                <a:ea typeface="Open Sauce"/>
                <a:cs typeface="Open Sauce"/>
                <a:sym typeface="Open Sauce"/>
              </a:rPr>
              <a:t> </a:t>
            </a:r>
            <a:r>
              <a:rPr lang="en-US" sz="2053" u="none" strike="noStrike" spc="32" dirty="0" err="1">
                <a:solidFill>
                  <a:srgbClr val="191919"/>
                </a:solidFill>
                <a:latin typeface="Open Sauce"/>
                <a:ea typeface="Open Sauce"/>
                <a:cs typeface="Open Sauce"/>
                <a:sym typeface="Open Sauce"/>
              </a:rPr>
              <a:t>autour</a:t>
            </a:r>
            <a:r>
              <a:rPr lang="en-US" sz="2053" u="none" strike="noStrike" spc="32" dirty="0">
                <a:solidFill>
                  <a:srgbClr val="191919"/>
                </a:solidFill>
                <a:latin typeface="Open Sauce"/>
                <a:ea typeface="Open Sauce"/>
                <a:cs typeface="Open Sauce"/>
                <a:sym typeface="Open Sauce"/>
              </a:rPr>
              <a:t> des 5 axes </a:t>
            </a:r>
            <a:r>
              <a:rPr lang="en-US" sz="2053" u="none" strike="noStrike" spc="32" dirty="0" err="1">
                <a:solidFill>
                  <a:srgbClr val="191919"/>
                </a:solidFill>
                <a:latin typeface="Open Sauce"/>
                <a:ea typeface="Open Sauce"/>
                <a:cs typeface="Open Sauce"/>
                <a:sym typeface="Open Sauce"/>
              </a:rPr>
              <a:t>stratégiques</a:t>
            </a:r>
            <a:r>
              <a:rPr lang="en-US" sz="2053" u="none" strike="noStrike" spc="32" dirty="0">
                <a:solidFill>
                  <a:srgbClr val="191919"/>
                </a:solidFill>
                <a:latin typeface="Open Sauce"/>
                <a:ea typeface="Open Sauce"/>
                <a:cs typeface="Open Sauce"/>
                <a:sym typeface="Open Sauce"/>
              </a:rPr>
              <a:t> </a:t>
            </a:r>
            <a:r>
              <a:rPr lang="en-US" sz="2053" u="none" strike="noStrike" spc="32" dirty="0" err="1">
                <a:solidFill>
                  <a:srgbClr val="191919"/>
                </a:solidFill>
                <a:latin typeface="Open Sauce"/>
                <a:ea typeface="Open Sauce"/>
                <a:cs typeface="Open Sauce"/>
                <a:sym typeface="Open Sauce"/>
              </a:rPr>
              <a:t>suivants</a:t>
            </a:r>
            <a:r>
              <a:rPr lang="en-US" sz="2053" u="none" strike="noStrike" spc="32" dirty="0">
                <a:solidFill>
                  <a:srgbClr val="191919"/>
                </a:solidFill>
                <a:latin typeface="Open Sauce"/>
                <a:ea typeface="Open Sauce"/>
                <a:cs typeface="Open Sauce"/>
                <a:sym typeface="Open Sauce"/>
              </a:rPr>
              <a:t> </a:t>
            </a:r>
            <a:r>
              <a:rPr lang="en-US" sz="2053" u="none" strike="noStrike" spc="32" dirty="0" err="1">
                <a:solidFill>
                  <a:srgbClr val="191919"/>
                </a:solidFill>
                <a:latin typeface="Open Sauce"/>
                <a:ea typeface="Open Sauce"/>
                <a:cs typeface="Open Sauce"/>
                <a:sym typeface="Open Sauce"/>
              </a:rPr>
              <a:t>reflétant</a:t>
            </a:r>
            <a:r>
              <a:rPr lang="en-US" sz="2053" u="none" strike="noStrike" spc="32" dirty="0">
                <a:solidFill>
                  <a:srgbClr val="191919"/>
                </a:solidFill>
                <a:latin typeface="Open Sauce"/>
                <a:ea typeface="Open Sauce"/>
                <a:cs typeface="Open Sauce"/>
                <a:sym typeface="Open Sauce"/>
              </a:rPr>
              <a:t> les </a:t>
            </a:r>
            <a:r>
              <a:rPr lang="en-US" sz="2053" u="none" strike="noStrike" spc="32" dirty="0" err="1">
                <a:solidFill>
                  <a:srgbClr val="191919"/>
                </a:solidFill>
                <a:latin typeface="Open Sauce"/>
                <a:ea typeface="Open Sauce"/>
                <a:cs typeface="Open Sauce"/>
                <a:sym typeface="Open Sauce"/>
              </a:rPr>
              <a:t>priorités</a:t>
            </a:r>
            <a:r>
              <a:rPr lang="en-US" sz="2053" u="none" strike="noStrike" spc="32" dirty="0">
                <a:solidFill>
                  <a:srgbClr val="191919"/>
                </a:solidFill>
                <a:latin typeface="Open Sauce"/>
                <a:ea typeface="Open Sauce"/>
                <a:cs typeface="Open Sauce"/>
                <a:sym typeface="Open Sauce"/>
              </a:rPr>
              <a:t> du </a:t>
            </a:r>
            <a:r>
              <a:rPr lang="en-US" sz="2053" u="none" strike="noStrike" spc="32" dirty="0" err="1">
                <a:solidFill>
                  <a:srgbClr val="191919"/>
                </a:solidFill>
                <a:latin typeface="Open Sauce"/>
                <a:ea typeface="Open Sauce"/>
                <a:cs typeface="Open Sauce"/>
                <a:sym typeface="Open Sauce"/>
              </a:rPr>
              <a:t>Projet</a:t>
            </a:r>
            <a:r>
              <a:rPr lang="en-US" sz="2053" u="none" strike="noStrike" spc="32" dirty="0">
                <a:solidFill>
                  <a:srgbClr val="191919"/>
                </a:solidFill>
                <a:latin typeface="Open Sauce"/>
                <a:ea typeface="Open Sauce"/>
                <a:cs typeface="Open Sauce"/>
                <a:sym typeface="Open Sauce"/>
              </a:rPr>
              <a:t> </a:t>
            </a:r>
            <a:r>
              <a:rPr lang="en-US" sz="2053" u="none" strike="noStrike" spc="32" dirty="0" err="1">
                <a:solidFill>
                  <a:srgbClr val="191919"/>
                </a:solidFill>
                <a:latin typeface="Open Sauce"/>
                <a:ea typeface="Open Sauce"/>
                <a:cs typeface="Open Sauce"/>
                <a:sym typeface="Open Sauce"/>
              </a:rPr>
              <a:t>régional</a:t>
            </a:r>
            <a:r>
              <a:rPr lang="en-US" sz="2053" u="none" strike="noStrike" spc="32" dirty="0">
                <a:solidFill>
                  <a:srgbClr val="191919"/>
                </a:solidFill>
                <a:latin typeface="Open Sauce"/>
                <a:ea typeface="Open Sauce"/>
                <a:cs typeface="Open Sauce"/>
                <a:sym typeface="Open Sauce"/>
              </a:rPr>
              <a:t> de santé : </a:t>
            </a:r>
          </a:p>
          <a:p>
            <a:pPr marL="0" lvl="0" indent="0" algn="l">
              <a:lnSpc>
                <a:spcPts val="3060"/>
              </a:lnSpc>
            </a:pPr>
            <a:endParaRPr lang="en-US" sz="2053" u="none" strike="noStrike" spc="32" dirty="0">
              <a:solidFill>
                <a:srgbClr val="191919"/>
              </a:solidFill>
              <a:latin typeface="Open Sauce"/>
              <a:ea typeface="Open Sauce"/>
              <a:cs typeface="Open Sauce"/>
              <a:sym typeface="Open Sauce"/>
            </a:endParaRPr>
          </a:p>
          <a:p>
            <a:pPr marL="443428" lvl="1" indent="-221714" algn="l">
              <a:lnSpc>
                <a:spcPts val="3060"/>
              </a:lnSpc>
              <a:buFont typeface="Arial"/>
              <a:buChar char="•"/>
            </a:pPr>
            <a:r>
              <a:rPr lang="en-US" sz="2000" b="1" u="none" strike="noStrike" spc="32" dirty="0">
                <a:solidFill>
                  <a:srgbClr val="191919"/>
                </a:solidFill>
                <a:latin typeface="Open Sauce Bold"/>
                <a:ea typeface="Open Sauce Bold"/>
                <a:cs typeface="Open Sauce Bold"/>
                <a:sym typeface="Open Sauce Bold"/>
              </a:rPr>
              <a:t>La </a:t>
            </a:r>
            <a:r>
              <a:rPr lang="en-US" sz="2000" b="1" u="none" strike="noStrike" spc="32" dirty="0" err="1">
                <a:solidFill>
                  <a:srgbClr val="191919"/>
                </a:solidFill>
                <a:latin typeface="Open Sauce Bold"/>
                <a:ea typeface="Open Sauce Bold"/>
                <a:cs typeface="Open Sauce Bold"/>
                <a:sym typeface="Open Sauce Bold"/>
              </a:rPr>
              <a:t>prévention</a:t>
            </a:r>
            <a:r>
              <a:rPr lang="en-US" sz="2000" b="1" u="none" strike="noStrike" spc="32" dirty="0">
                <a:solidFill>
                  <a:srgbClr val="191919"/>
                </a:solidFill>
                <a:latin typeface="Open Sauce Bold"/>
                <a:ea typeface="Open Sauce Bold"/>
                <a:cs typeface="Open Sauce Bold"/>
                <a:sym typeface="Open Sauce Bold"/>
              </a:rPr>
              <a:t> et la promotion de la santé et de la santé </a:t>
            </a:r>
            <a:r>
              <a:rPr lang="en-US" sz="2000" b="1" u="none" strike="noStrike" spc="32" dirty="0" err="1">
                <a:solidFill>
                  <a:srgbClr val="191919"/>
                </a:solidFill>
                <a:latin typeface="Open Sauce Bold"/>
                <a:ea typeface="Open Sauce Bold"/>
                <a:cs typeface="Open Sauce Bold"/>
                <a:sym typeface="Open Sauce Bold"/>
              </a:rPr>
              <a:t>environnementale</a:t>
            </a:r>
            <a:r>
              <a:rPr lang="en-US" sz="2000" b="1" u="none" strike="noStrike" spc="32" dirty="0">
                <a:solidFill>
                  <a:srgbClr val="191919"/>
                </a:solidFill>
                <a:latin typeface="Open Sauce Bold"/>
                <a:ea typeface="Open Sauce Bold"/>
                <a:cs typeface="Open Sauce Bold"/>
                <a:sym typeface="Open Sauce Bold"/>
              </a:rPr>
              <a:t> </a:t>
            </a:r>
          </a:p>
          <a:p>
            <a:pPr marL="443428" lvl="1" indent="-221714" algn="l">
              <a:lnSpc>
                <a:spcPts val="3060"/>
              </a:lnSpc>
              <a:buFont typeface="Arial"/>
              <a:buChar char="•"/>
            </a:pPr>
            <a:r>
              <a:rPr lang="en-US" sz="2000" b="1" u="none" strike="noStrike" spc="32" dirty="0" err="1">
                <a:solidFill>
                  <a:srgbClr val="191919"/>
                </a:solidFill>
                <a:latin typeface="Open Sauce Bold"/>
                <a:ea typeface="Open Sauce Bold"/>
                <a:cs typeface="Open Sauce Bold"/>
                <a:sym typeface="Open Sauce Bold"/>
              </a:rPr>
              <a:t>L’accès</a:t>
            </a:r>
            <a:r>
              <a:rPr lang="en-US" sz="2000" b="1" u="none" strike="noStrike" spc="32" dirty="0">
                <a:solidFill>
                  <a:srgbClr val="191919"/>
                </a:solidFill>
                <a:latin typeface="Open Sauce Bold"/>
                <a:ea typeface="Open Sauce Bold"/>
                <a:cs typeface="Open Sauce Bold"/>
                <a:sym typeface="Open Sauce Bold"/>
              </a:rPr>
              <a:t> aux </a:t>
            </a:r>
            <a:r>
              <a:rPr lang="en-US" sz="2000" b="1" u="none" strike="noStrike" spc="32" dirty="0" err="1">
                <a:solidFill>
                  <a:srgbClr val="191919"/>
                </a:solidFill>
                <a:latin typeface="Open Sauce Bold"/>
                <a:ea typeface="Open Sauce Bold"/>
                <a:cs typeface="Open Sauce Bold"/>
                <a:sym typeface="Open Sauce Bold"/>
              </a:rPr>
              <a:t>soins</a:t>
            </a:r>
            <a:endParaRPr lang="en-US" sz="2000" b="1" u="none" strike="noStrike" spc="32" dirty="0">
              <a:solidFill>
                <a:srgbClr val="191919"/>
              </a:solidFill>
              <a:latin typeface="Open Sauce Bold"/>
              <a:ea typeface="Open Sauce Bold"/>
              <a:cs typeface="Open Sauce Bold"/>
              <a:sym typeface="Open Sauce Bold"/>
            </a:endParaRPr>
          </a:p>
          <a:p>
            <a:pPr marL="443428" lvl="1" indent="-221714" algn="l">
              <a:lnSpc>
                <a:spcPts val="3060"/>
              </a:lnSpc>
              <a:buFont typeface="Arial"/>
              <a:buChar char="•"/>
            </a:pPr>
            <a:r>
              <a:rPr lang="en-US" sz="2000" b="1" u="none" strike="noStrike" spc="32" dirty="0" err="1">
                <a:solidFill>
                  <a:srgbClr val="191919"/>
                </a:solidFill>
                <a:latin typeface="Open Sauce Bold"/>
                <a:ea typeface="Open Sauce Bold"/>
                <a:cs typeface="Open Sauce Bold"/>
                <a:sym typeface="Open Sauce Bold"/>
              </a:rPr>
              <a:t>L’attractivité</a:t>
            </a:r>
            <a:r>
              <a:rPr lang="en-US" sz="2000" b="1" u="none" strike="noStrike" spc="32" dirty="0">
                <a:solidFill>
                  <a:srgbClr val="191919"/>
                </a:solidFill>
                <a:latin typeface="Open Sauce Bold"/>
                <a:ea typeface="Open Sauce Bold"/>
                <a:cs typeface="Open Sauce Bold"/>
                <a:sym typeface="Open Sauce Bold"/>
              </a:rPr>
              <a:t> des métiers du </a:t>
            </a:r>
            <a:r>
              <a:rPr lang="en-US" sz="2000" b="1" u="none" strike="noStrike" spc="32" dirty="0" err="1">
                <a:solidFill>
                  <a:srgbClr val="191919"/>
                </a:solidFill>
                <a:latin typeface="Open Sauce Bold"/>
                <a:ea typeface="Open Sauce Bold"/>
                <a:cs typeface="Open Sauce Bold"/>
                <a:sym typeface="Open Sauce Bold"/>
              </a:rPr>
              <a:t>soin</a:t>
            </a:r>
            <a:r>
              <a:rPr lang="en-US" sz="2000" b="1" u="none" strike="noStrike" spc="32" dirty="0">
                <a:solidFill>
                  <a:srgbClr val="191919"/>
                </a:solidFill>
                <a:latin typeface="Open Sauce Bold"/>
                <a:ea typeface="Open Sauce Bold"/>
                <a:cs typeface="Open Sauce Bold"/>
                <a:sym typeface="Open Sauce Bold"/>
              </a:rPr>
              <a:t> et de </a:t>
            </a:r>
            <a:r>
              <a:rPr lang="en-US" sz="2000" b="1" u="none" strike="noStrike" spc="32" dirty="0" err="1">
                <a:solidFill>
                  <a:srgbClr val="191919"/>
                </a:solidFill>
                <a:latin typeface="Open Sauce Bold"/>
                <a:ea typeface="Open Sauce Bold"/>
                <a:cs typeface="Open Sauce Bold"/>
                <a:sym typeface="Open Sauce Bold"/>
              </a:rPr>
              <a:t>l’accompagnement</a:t>
            </a:r>
            <a:endParaRPr lang="en-US" sz="2000" b="1" u="none" strike="noStrike" spc="32" dirty="0">
              <a:solidFill>
                <a:srgbClr val="191919"/>
              </a:solidFill>
              <a:latin typeface="Open Sauce Bold"/>
              <a:ea typeface="Open Sauce Bold"/>
              <a:cs typeface="Open Sauce Bold"/>
              <a:sym typeface="Open Sauce Bold"/>
            </a:endParaRPr>
          </a:p>
          <a:p>
            <a:pPr marL="443428" lvl="1" indent="-221714" algn="l">
              <a:lnSpc>
                <a:spcPts val="3060"/>
              </a:lnSpc>
              <a:buFont typeface="Arial"/>
              <a:buChar char="•"/>
            </a:pPr>
            <a:r>
              <a:rPr lang="en-US" sz="2000" b="1" u="none" strike="noStrike" spc="32" dirty="0">
                <a:solidFill>
                  <a:srgbClr val="191919"/>
                </a:solidFill>
                <a:latin typeface="Open Sauce Bold"/>
                <a:ea typeface="Open Sauce Bold"/>
                <a:cs typeface="Open Sauce Bold"/>
                <a:sym typeface="Open Sauce Bold"/>
              </a:rPr>
              <a:t>Les populations </a:t>
            </a:r>
            <a:r>
              <a:rPr lang="en-US" sz="2000" b="1" u="none" strike="noStrike" spc="32" dirty="0" err="1">
                <a:solidFill>
                  <a:srgbClr val="191919"/>
                </a:solidFill>
                <a:latin typeface="Open Sauce Bold"/>
                <a:ea typeface="Open Sauce Bold"/>
                <a:cs typeface="Open Sauce Bold"/>
                <a:sym typeface="Open Sauce Bold"/>
              </a:rPr>
              <a:t>vulnérables</a:t>
            </a:r>
            <a:r>
              <a:rPr lang="en-US" sz="2000" b="1" u="none" strike="noStrike" spc="32" dirty="0">
                <a:solidFill>
                  <a:srgbClr val="191919"/>
                </a:solidFill>
                <a:latin typeface="Open Sauce Bold"/>
                <a:ea typeface="Open Sauce Bold"/>
                <a:cs typeface="Open Sauce Bold"/>
                <a:sym typeface="Open Sauce Bold"/>
              </a:rPr>
              <a:t> et </a:t>
            </a:r>
            <a:r>
              <a:rPr lang="en-US" sz="2000" b="1" u="none" strike="noStrike" spc="32" dirty="0" err="1">
                <a:solidFill>
                  <a:srgbClr val="191919"/>
                </a:solidFill>
                <a:latin typeface="Open Sauce Bold"/>
                <a:ea typeface="Open Sauce Bold"/>
                <a:cs typeface="Open Sauce Bold"/>
                <a:sym typeface="Open Sauce Bold"/>
              </a:rPr>
              <a:t>leurs</a:t>
            </a:r>
            <a:r>
              <a:rPr lang="en-US" sz="2000" b="1" u="none" strike="noStrike" spc="32" dirty="0">
                <a:solidFill>
                  <a:srgbClr val="191919"/>
                </a:solidFill>
                <a:latin typeface="Open Sauce Bold"/>
                <a:ea typeface="Open Sauce Bold"/>
                <a:cs typeface="Open Sauce Bold"/>
                <a:sym typeface="Open Sauce Bold"/>
              </a:rPr>
              <a:t> aidants</a:t>
            </a:r>
          </a:p>
          <a:p>
            <a:pPr marL="443428" lvl="1" indent="-221714" algn="l">
              <a:lnSpc>
                <a:spcPts val="3060"/>
              </a:lnSpc>
              <a:buFont typeface="Arial"/>
              <a:buChar char="•"/>
            </a:pPr>
            <a:r>
              <a:rPr lang="en-US" sz="2000" b="1" u="none" strike="noStrike" spc="32" dirty="0">
                <a:solidFill>
                  <a:srgbClr val="191919"/>
                </a:solidFill>
                <a:latin typeface="Open Sauce Bold"/>
                <a:ea typeface="Open Sauce Bold"/>
                <a:cs typeface="Open Sauce Bold"/>
                <a:sym typeface="Open Sauce Bold"/>
              </a:rPr>
              <a:t>La participation </a:t>
            </a:r>
            <a:r>
              <a:rPr lang="en-US" sz="2000" b="1" u="none" strike="noStrike" spc="32" dirty="0" err="1">
                <a:solidFill>
                  <a:srgbClr val="191919"/>
                </a:solidFill>
                <a:latin typeface="Open Sauce Bold"/>
                <a:ea typeface="Open Sauce Bold"/>
                <a:cs typeface="Open Sauce Bold"/>
                <a:sym typeface="Open Sauce Bold"/>
              </a:rPr>
              <a:t>citoyenne</a:t>
            </a:r>
            <a:r>
              <a:rPr lang="en-US" sz="2000" b="1" u="none" strike="noStrike" spc="32" dirty="0">
                <a:solidFill>
                  <a:srgbClr val="191919"/>
                </a:solidFill>
                <a:latin typeface="Open Sauce Bold"/>
                <a:ea typeface="Open Sauce Bold"/>
                <a:cs typeface="Open Sauce Bold"/>
                <a:sym typeface="Open Sauce Bold"/>
              </a:rPr>
              <a:t> et la </a:t>
            </a:r>
            <a:r>
              <a:rPr lang="en-US" sz="2000" b="1" u="none" strike="noStrike" spc="32" dirty="0" err="1">
                <a:solidFill>
                  <a:srgbClr val="191919"/>
                </a:solidFill>
                <a:latin typeface="Open Sauce Bold"/>
                <a:ea typeface="Open Sauce Bold"/>
                <a:cs typeface="Open Sauce Bold"/>
                <a:sym typeface="Open Sauce Bold"/>
              </a:rPr>
              <a:t>mobilisation</a:t>
            </a:r>
            <a:r>
              <a:rPr lang="en-US" sz="2000" b="1" u="none" strike="noStrike" spc="32" dirty="0">
                <a:solidFill>
                  <a:srgbClr val="191919"/>
                </a:solidFill>
                <a:latin typeface="Open Sauce Bold"/>
                <a:ea typeface="Open Sauce Bold"/>
                <a:cs typeface="Open Sauce Bold"/>
                <a:sym typeface="Open Sauce Bold"/>
              </a:rPr>
              <a:t> des </a:t>
            </a:r>
            <a:r>
              <a:rPr lang="en-US" sz="2000" b="1" u="none" strike="noStrike" spc="32" dirty="0" err="1">
                <a:solidFill>
                  <a:srgbClr val="191919"/>
                </a:solidFill>
                <a:latin typeface="Open Sauce Bold"/>
                <a:ea typeface="Open Sauce Bold"/>
                <a:cs typeface="Open Sauce Bold"/>
                <a:sym typeface="Open Sauce Bold"/>
              </a:rPr>
              <a:t>usagers</a:t>
            </a:r>
            <a:r>
              <a:rPr lang="en-US" sz="2000" b="1" u="none" strike="noStrike" spc="32" dirty="0">
                <a:solidFill>
                  <a:srgbClr val="191919"/>
                </a:solidFill>
                <a:latin typeface="Open Sauce Bold"/>
                <a:ea typeface="Open Sauce Bold"/>
                <a:cs typeface="Open Sauce Bold"/>
                <a:sym typeface="Open Sauce Bold"/>
              </a:rPr>
              <a:t> </a:t>
            </a:r>
            <a:r>
              <a:rPr lang="en-US" sz="2000" b="1" u="none" strike="noStrike" spc="32" dirty="0" err="1">
                <a:solidFill>
                  <a:srgbClr val="191919"/>
                </a:solidFill>
                <a:latin typeface="Open Sauce Bold"/>
                <a:ea typeface="Open Sauce Bold"/>
                <a:cs typeface="Open Sauce Bold"/>
                <a:sym typeface="Open Sauce Bold"/>
              </a:rPr>
              <a:t>comme</a:t>
            </a:r>
            <a:r>
              <a:rPr lang="en-US" sz="2000" b="1" u="none" strike="noStrike" spc="32" dirty="0">
                <a:solidFill>
                  <a:srgbClr val="191919"/>
                </a:solidFill>
                <a:latin typeface="Open Sauce Bold"/>
                <a:ea typeface="Open Sauce Bold"/>
                <a:cs typeface="Open Sauce Bold"/>
                <a:sym typeface="Open Sauce Bold"/>
              </a:rPr>
              <a:t> </a:t>
            </a:r>
            <a:r>
              <a:rPr lang="en-US" sz="2000" b="1" u="none" strike="noStrike" spc="32" dirty="0" err="1">
                <a:solidFill>
                  <a:srgbClr val="191919"/>
                </a:solidFill>
                <a:latin typeface="Open Sauce Bold"/>
                <a:ea typeface="Open Sauce Bold"/>
                <a:cs typeface="Open Sauce Bold"/>
                <a:sym typeface="Open Sauce Bold"/>
              </a:rPr>
              <a:t>partenaire</a:t>
            </a:r>
            <a:r>
              <a:rPr lang="en-US" sz="2000" b="1" u="none" strike="noStrike" spc="32" dirty="0">
                <a:solidFill>
                  <a:srgbClr val="191919"/>
                </a:solidFill>
                <a:latin typeface="Open Sauce Bold"/>
                <a:ea typeface="Open Sauce Bold"/>
                <a:cs typeface="Open Sauce Bold"/>
                <a:sym typeface="Open Sauce Bold"/>
              </a:rPr>
              <a:t> </a:t>
            </a:r>
            <a:r>
              <a:rPr lang="en-US" sz="2000" b="1" u="none" strike="noStrike" spc="32" dirty="0" err="1">
                <a:solidFill>
                  <a:srgbClr val="191919"/>
                </a:solidFill>
                <a:latin typeface="Open Sauce Bold"/>
                <a:ea typeface="Open Sauce Bold"/>
                <a:cs typeface="Open Sauce Bold"/>
                <a:sym typeface="Open Sauce Bold"/>
              </a:rPr>
              <a:t>en</a:t>
            </a:r>
            <a:r>
              <a:rPr lang="en-US" sz="2000" b="1" u="none" strike="noStrike" spc="32" dirty="0">
                <a:solidFill>
                  <a:srgbClr val="191919"/>
                </a:solidFill>
                <a:latin typeface="Open Sauce Bold"/>
                <a:ea typeface="Open Sauce Bold"/>
                <a:cs typeface="Open Sauce Bold"/>
                <a:sym typeface="Open Sauce Bold"/>
              </a:rPr>
              <a:t> santé</a:t>
            </a:r>
          </a:p>
          <a:p>
            <a:pPr marL="0" lvl="0" indent="0" algn="l">
              <a:lnSpc>
                <a:spcPts val="3805"/>
              </a:lnSpc>
            </a:pPr>
            <a:endParaRPr lang="en-US" sz="2053" b="1" u="none" strike="noStrike" spc="32" dirty="0">
              <a:solidFill>
                <a:srgbClr val="191919"/>
              </a:solidFill>
              <a:latin typeface="Open Sauce Bold"/>
              <a:ea typeface="Open Sauce Bold"/>
              <a:cs typeface="Open Sauce Bold"/>
              <a:sym typeface="Open Sauce Bold"/>
            </a:endParaRPr>
          </a:p>
        </p:txBody>
      </p:sp>
      <p:sp>
        <p:nvSpPr>
          <p:cNvPr id="3" name="TextBox 3"/>
          <p:cNvSpPr txBox="1"/>
          <p:nvPr/>
        </p:nvSpPr>
        <p:spPr>
          <a:xfrm>
            <a:off x="815680" y="591056"/>
            <a:ext cx="6170428" cy="692690"/>
          </a:xfrm>
          <a:prstGeom prst="rect">
            <a:avLst/>
          </a:prstGeom>
        </p:spPr>
        <p:txBody>
          <a:bodyPr lIns="0" tIns="0" rIns="0" bIns="0" rtlCol="0" anchor="t">
            <a:spAutoFit/>
          </a:bodyPr>
          <a:lstStyle/>
          <a:p>
            <a:pPr marL="0" lvl="0" indent="0" algn="l">
              <a:lnSpc>
                <a:spcPts val="5944"/>
              </a:lnSpc>
              <a:spcBef>
                <a:spcPct val="0"/>
              </a:spcBef>
            </a:pPr>
            <a:r>
              <a:rPr lang="en-US" sz="4246" b="1" spc="-84" dirty="0">
                <a:solidFill>
                  <a:srgbClr val="191919"/>
                </a:solidFill>
                <a:latin typeface="Open Sauce Bold"/>
                <a:ea typeface="Open Sauce Bold"/>
                <a:cs typeface="Open Sauce Bold"/>
                <a:sym typeface="Open Sauce Bold"/>
              </a:rPr>
              <a:t>DEFINITION DU CLS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3270999" y="8149685"/>
            <a:ext cx="2264637" cy="1659361"/>
          </a:xfrm>
          <a:custGeom>
            <a:avLst/>
            <a:gdLst/>
            <a:ahLst/>
            <a:cxnLst/>
            <a:rect l="l" t="t" r="r" b="b"/>
            <a:pathLst>
              <a:path w="2264637" h="1659361">
                <a:moveTo>
                  <a:pt x="0" y="0"/>
                </a:moveTo>
                <a:lnTo>
                  <a:pt x="2264637" y="0"/>
                </a:lnTo>
                <a:lnTo>
                  <a:pt x="2264637" y="1659361"/>
                </a:lnTo>
                <a:lnTo>
                  <a:pt x="0" y="1659361"/>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10403499" y="3106850"/>
            <a:ext cx="6855801" cy="5755204"/>
          </a:xfrm>
          <a:custGeom>
            <a:avLst/>
            <a:gdLst/>
            <a:ahLst/>
            <a:cxnLst/>
            <a:rect l="l" t="t" r="r" b="b"/>
            <a:pathLst>
              <a:path w="6855801" h="5755204">
                <a:moveTo>
                  <a:pt x="0" y="0"/>
                </a:moveTo>
                <a:lnTo>
                  <a:pt x="6855801" y="0"/>
                </a:lnTo>
                <a:lnTo>
                  <a:pt x="6855801" y="5755204"/>
                </a:lnTo>
                <a:lnTo>
                  <a:pt x="0" y="5755204"/>
                </a:lnTo>
                <a:lnTo>
                  <a:pt x="0" y="0"/>
                </a:lnTo>
                <a:close/>
              </a:path>
            </a:pathLst>
          </a:custGeom>
          <a:blipFill>
            <a:blip r:embed="rId4"/>
            <a:stretch>
              <a:fillRect/>
            </a:stretch>
          </a:blipFill>
        </p:spPr>
        <p:txBody>
          <a:bodyPr/>
          <a:lstStyle/>
          <a:p>
            <a:endParaRPr lang="fr-FR"/>
          </a:p>
        </p:txBody>
      </p:sp>
      <p:sp>
        <p:nvSpPr>
          <p:cNvPr id="4" name="TextBox 4"/>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PERIMETRE DU CLS </a:t>
            </a:r>
          </a:p>
        </p:txBody>
      </p:sp>
      <p:sp>
        <p:nvSpPr>
          <p:cNvPr id="5" name="TextBox 5"/>
          <p:cNvSpPr txBox="1"/>
          <p:nvPr/>
        </p:nvSpPr>
        <p:spPr>
          <a:xfrm>
            <a:off x="943543" y="1918691"/>
            <a:ext cx="12327456" cy="6449617"/>
          </a:xfrm>
          <a:prstGeom prst="rect">
            <a:avLst/>
          </a:prstGeom>
        </p:spPr>
        <p:txBody>
          <a:bodyPr lIns="0" tIns="0" rIns="0" bIns="0" rtlCol="0" anchor="t">
            <a:spAutoFit/>
          </a:bodyPr>
          <a:lstStyle/>
          <a:p>
            <a:pPr marL="0" lvl="0" indent="0" algn="l">
              <a:lnSpc>
                <a:spcPts val="3805"/>
              </a:lnSpc>
            </a:pPr>
            <a:r>
              <a:rPr lang="en-US" sz="2553" u="none" strike="noStrike" spc="40" dirty="0">
                <a:solidFill>
                  <a:srgbClr val="191919"/>
                </a:solidFill>
                <a:latin typeface="Open Sauce"/>
                <a:ea typeface="Open Sauce"/>
                <a:cs typeface="Open Sauce"/>
                <a:sym typeface="Open Sauce"/>
              </a:rPr>
              <a:t>Le Pays de </a:t>
            </a:r>
            <a:r>
              <a:rPr lang="en-US" sz="2553" u="none" strike="noStrike" spc="40" dirty="0" err="1">
                <a:solidFill>
                  <a:srgbClr val="191919"/>
                </a:solidFill>
                <a:latin typeface="Open Sauce"/>
                <a:ea typeface="Open Sauce"/>
                <a:cs typeface="Open Sauce"/>
                <a:sym typeface="Open Sauce"/>
              </a:rPr>
              <a:t>Morlaix</a:t>
            </a:r>
            <a:r>
              <a:rPr lang="en-US" sz="2553" u="none" strike="noStrike" spc="40" dirty="0">
                <a:solidFill>
                  <a:srgbClr val="191919"/>
                </a:solidFill>
                <a:latin typeface="Open Sauce"/>
                <a:ea typeface="Open Sauce"/>
                <a:cs typeface="Open Sauce"/>
                <a:sym typeface="Open Sauce"/>
              </a:rPr>
              <a:t> : </a:t>
            </a:r>
          </a:p>
          <a:p>
            <a:pPr marL="0" lvl="0" indent="0" algn="l">
              <a:lnSpc>
                <a:spcPts val="3805"/>
              </a:lnSpc>
            </a:pPr>
            <a:endParaRPr lang="en-US" sz="2553" u="none" strike="noStrike" spc="40" dirty="0">
              <a:solidFill>
                <a:srgbClr val="191919"/>
              </a:solidFill>
              <a:latin typeface="Open Sauce"/>
              <a:ea typeface="Open Sauce"/>
              <a:cs typeface="Open Sauce"/>
              <a:sym typeface="Open Sauce"/>
            </a:endParaRPr>
          </a:p>
          <a:p>
            <a:pPr marL="0" lvl="0" indent="0" algn="l">
              <a:lnSpc>
                <a:spcPts val="3060"/>
              </a:lnSpc>
            </a:pPr>
            <a:r>
              <a:rPr lang="en-US" sz="2053" b="1" u="none" strike="noStrike" spc="32" dirty="0">
                <a:solidFill>
                  <a:srgbClr val="191919"/>
                </a:solidFill>
                <a:latin typeface="Open Sauce Bold"/>
                <a:ea typeface="Open Sauce Bold"/>
                <a:cs typeface="Open Sauce Bold"/>
                <a:sym typeface="Open Sauce Bold"/>
              </a:rPr>
              <a:t>Le </a:t>
            </a:r>
            <a:r>
              <a:rPr lang="en-US" sz="2053" b="1" u="none" strike="noStrike" spc="32" dirty="0" err="1">
                <a:solidFill>
                  <a:srgbClr val="191919"/>
                </a:solidFill>
                <a:latin typeface="Open Sauce Bold"/>
                <a:ea typeface="Open Sauce Bold"/>
                <a:cs typeface="Open Sauce Bold"/>
                <a:sym typeface="Open Sauce Bold"/>
              </a:rPr>
              <a:t>territoire</a:t>
            </a:r>
            <a:r>
              <a:rPr lang="en-US" sz="2053" b="1" u="none" strike="noStrike" spc="32" dirty="0">
                <a:solidFill>
                  <a:srgbClr val="191919"/>
                </a:solidFill>
                <a:latin typeface="Open Sauce Bold"/>
                <a:ea typeface="Open Sauce Bold"/>
                <a:cs typeface="Open Sauce Bold"/>
                <a:sym typeface="Open Sauce Bold"/>
              </a:rPr>
              <a:t> </a:t>
            </a:r>
            <a:r>
              <a:rPr lang="en-US" sz="2053" b="1" u="none" strike="noStrike" spc="32" dirty="0" err="1">
                <a:solidFill>
                  <a:srgbClr val="191919"/>
                </a:solidFill>
                <a:latin typeface="Open Sauce Bold"/>
                <a:ea typeface="Open Sauce Bold"/>
                <a:cs typeface="Open Sauce Bold"/>
                <a:sym typeface="Open Sauce Bold"/>
              </a:rPr>
              <a:t>compte</a:t>
            </a:r>
            <a:r>
              <a:rPr lang="en-US" sz="2053" b="1" u="none" strike="noStrike" spc="32" dirty="0">
                <a:solidFill>
                  <a:srgbClr val="191919"/>
                </a:solidFill>
                <a:latin typeface="Open Sauce Bold"/>
                <a:ea typeface="Open Sauce Bold"/>
                <a:cs typeface="Open Sauce Bold"/>
                <a:sym typeface="Open Sauce Bold"/>
              </a:rPr>
              <a:t> 129 460 habitants, 3 </a:t>
            </a:r>
            <a:r>
              <a:rPr lang="en-US" sz="2053" b="1" u="none" strike="noStrike" spc="32" dirty="0" err="1">
                <a:solidFill>
                  <a:srgbClr val="191919"/>
                </a:solidFill>
                <a:latin typeface="Open Sauce Bold"/>
                <a:ea typeface="Open Sauce Bold"/>
                <a:cs typeface="Open Sauce Bold"/>
                <a:sym typeface="Open Sauce Bold"/>
              </a:rPr>
              <a:t>intercommunalités</a:t>
            </a:r>
            <a:r>
              <a:rPr lang="en-US" sz="2053" b="1" u="none" strike="noStrike" spc="32" dirty="0">
                <a:solidFill>
                  <a:srgbClr val="191919"/>
                </a:solidFill>
                <a:latin typeface="Open Sauce Bold"/>
                <a:ea typeface="Open Sauce Bold"/>
                <a:cs typeface="Open Sauce Bold"/>
                <a:sym typeface="Open Sauce Bold"/>
              </a:rPr>
              <a:t> et 59 communes.</a:t>
            </a:r>
          </a:p>
          <a:p>
            <a:pPr marL="0" lvl="0" indent="0" algn="l">
              <a:lnSpc>
                <a:spcPts val="3060"/>
              </a:lnSpc>
            </a:pPr>
            <a:endParaRPr lang="en-US" sz="2053" b="1" u="none" strike="noStrike" spc="32" dirty="0">
              <a:solidFill>
                <a:srgbClr val="191919"/>
              </a:solidFill>
              <a:latin typeface="Open Sauce Bold"/>
              <a:ea typeface="Open Sauce Bold"/>
              <a:cs typeface="Open Sauce Bold"/>
              <a:sym typeface="Open Sauce Bold"/>
            </a:endParaRPr>
          </a:p>
          <a:p>
            <a:pPr marL="0" lvl="0" indent="0" algn="l">
              <a:lnSpc>
                <a:spcPts val="3060"/>
              </a:lnSpc>
            </a:pPr>
            <a:r>
              <a:rPr lang="en-US" sz="2053" u="none" strike="noStrike" spc="32" dirty="0" err="1">
                <a:solidFill>
                  <a:srgbClr val="191919"/>
                </a:solidFill>
                <a:latin typeface="Open Sauce"/>
                <a:ea typeface="Open Sauce"/>
                <a:cs typeface="Open Sauce"/>
                <a:sym typeface="Open Sauce"/>
              </a:rPr>
              <a:t>Morlaix</a:t>
            </a:r>
            <a:r>
              <a:rPr lang="en-US" sz="2053" u="none" strike="noStrike" spc="32" dirty="0">
                <a:solidFill>
                  <a:srgbClr val="191919"/>
                </a:solidFill>
                <a:latin typeface="Open Sauce"/>
                <a:ea typeface="Open Sauce"/>
                <a:cs typeface="Open Sauce"/>
                <a:sym typeface="Open Sauce"/>
              </a:rPr>
              <a:t> </a:t>
            </a:r>
            <a:r>
              <a:rPr lang="en-US" sz="2053" u="none" strike="noStrike" spc="32" dirty="0" err="1">
                <a:solidFill>
                  <a:srgbClr val="191919"/>
                </a:solidFill>
                <a:latin typeface="Open Sauce"/>
                <a:ea typeface="Open Sauce"/>
                <a:cs typeface="Open Sauce"/>
                <a:sym typeface="Open Sauce"/>
              </a:rPr>
              <a:t>communauté</a:t>
            </a:r>
            <a:r>
              <a:rPr lang="en-US" sz="2053" u="none" strike="noStrike" spc="32" dirty="0">
                <a:solidFill>
                  <a:srgbClr val="191919"/>
                </a:solidFill>
                <a:latin typeface="Open Sauce"/>
                <a:ea typeface="Open Sauce"/>
                <a:cs typeface="Open Sauce"/>
                <a:sym typeface="Open Sauce"/>
              </a:rPr>
              <a:t> 64 603 habitants – 26 communes</a:t>
            </a:r>
          </a:p>
          <a:p>
            <a:pPr marL="0" lvl="0" indent="0" algn="l">
              <a:lnSpc>
                <a:spcPts val="3060"/>
              </a:lnSpc>
            </a:pPr>
            <a:r>
              <a:rPr lang="en-US" sz="2053" u="none" strike="noStrike" spc="32" dirty="0" err="1">
                <a:solidFill>
                  <a:srgbClr val="191919"/>
                </a:solidFill>
                <a:latin typeface="Open Sauce"/>
                <a:ea typeface="Open Sauce"/>
                <a:cs typeface="Open Sauce"/>
                <a:sym typeface="Open Sauce"/>
              </a:rPr>
              <a:t>Communauté</a:t>
            </a:r>
            <a:r>
              <a:rPr lang="en-US" sz="2053" u="none" strike="noStrike" spc="32" dirty="0">
                <a:solidFill>
                  <a:srgbClr val="191919"/>
                </a:solidFill>
                <a:latin typeface="Open Sauce"/>
                <a:ea typeface="Open Sauce"/>
                <a:cs typeface="Open Sauce"/>
                <a:sym typeface="Open Sauce"/>
              </a:rPr>
              <a:t> de Communes du Pays de </a:t>
            </a:r>
            <a:r>
              <a:rPr lang="en-US" sz="2053" u="none" strike="noStrike" spc="32" dirty="0" err="1">
                <a:solidFill>
                  <a:srgbClr val="191919"/>
                </a:solidFill>
                <a:latin typeface="Open Sauce"/>
                <a:ea typeface="Open Sauce"/>
                <a:cs typeface="Open Sauce"/>
                <a:sym typeface="Open Sauce"/>
              </a:rPr>
              <a:t>Landivisiau</a:t>
            </a:r>
            <a:r>
              <a:rPr lang="en-US" sz="2053" u="none" strike="noStrike" spc="32" dirty="0">
                <a:solidFill>
                  <a:srgbClr val="191919"/>
                </a:solidFill>
                <a:latin typeface="Open Sauce"/>
                <a:ea typeface="Open Sauce"/>
                <a:cs typeface="Open Sauce"/>
                <a:sym typeface="Open Sauce"/>
              </a:rPr>
              <a:t> 33 097 habitants </a:t>
            </a:r>
          </a:p>
          <a:p>
            <a:pPr marL="0" lvl="0" indent="0" algn="l">
              <a:lnSpc>
                <a:spcPts val="3060"/>
              </a:lnSpc>
            </a:pPr>
            <a:r>
              <a:rPr lang="en-US" sz="2053" u="none" strike="noStrike" spc="32" dirty="0">
                <a:solidFill>
                  <a:srgbClr val="191919"/>
                </a:solidFill>
                <a:latin typeface="Open Sauce"/>
                <a:ea typeface="Open Sauce"/>
                <a:cs typeface="Open Sauce"/>
                <a:sym typeface="Open Sauce"/>
              </a:rPr>
              <a:t>– 19 communes</a:t>
            </a:r>
          </a:p>
          <a:p>
            <a:pPr marL="0" lvl="0" indent="0" algn="l">
              <a:lnSpc>
                <a:spcPts val="3060"/>
              </a:lnSpc>
            </a:pPr>
            <a:r>
              <a:rPr lang="en-US" sz="2053" u="none" strike="noStrike" spc="32" dirty="0">
                <a:solidFill>
                  <a:srgbClr val="191919"/>
                </a:solidFill>
                <a:latin typeface="Open Sauce"/>
                <a:ea typeface="Open Sauce"/>
                <a:cs typeface="Open Sauce"/>
                <a:sym typeface="Open Sauce"/>
              </a:rPr>
              <a:t>Haut-Léon </a:t>
            </a:r>
            <a:r>
              <a:rPr lang="en-US" sz="2053" u="none" strike="noStrike" spc="32" dirty="0" err="1">
                <a:solidFill>
                  <a:srgbClr val="191919"/>
                </a:solidFill>
                <a:latin typeface="Open Sauce"/>
                <a:ea typeface="Open Sauce"/>
                <a:cs typeface="Open Sauce"/>
                <a:sym typeface="Open Sauce"/>
              </a:rPr>
              <a:t>communauté</a:t>
            </a:r>
            <a:r>
              <a:rPr lang="en-US" sz="2053" u="none" strike="noStrike" spc="32" dirty="0">
                <a:solidFill>
                  <a:srgbClr val="191919"/>
                </a:solidFill>
                <a:latin typeface="Open Sauce"/>
                <a:ea typeface="Open Sauce"/>
                <a:cs typeface="Open Sauce"/>
                <a:sym typeface="Open Sauce"/>
              </a:rPr>
              <a:t> – 31 760 habitants – 14 communes</a:t>
            </a:r>
          </a:p>
          <a:p>
            <a:pPr marL="0" lvl="0" indent="0" algn="l">
              <a:lnSpc>
                <a:spcPts val="3805"/>
              </a:lnSpc>
            </a:pPr>
            <a:endParaRPr lang="en-US" sz="2053" u="none" strike="noStrike" spc="32" dirty="0">
              <a:solidFill>
                <a:srgbClr val="191919"/>
              </a:solidFill>
              <a:latin typeface="Open Sauce"/>
              <a:ea typeface="Open Sauce"/>
              <a:cs typeface="Open Sauce"/>
              <a:sym typeface="Open Sauce"/>
            </a:endParaRPr>
          </a:p>
          <a:p>
            <a:pPr marL="0" lvl="0" indent="0" algn="l">
              <a:lnSpc>
                <a:spcPts val="3805"/>
              </a:lnSpc>
            </a:pPr>
            <a:endParaRPr lang="en-US" sz="2053" u="none" strike="noStrike" spc="32" dirty="0">
              <a:solidFill>
                <a:srgbClr val="191919"/>
              </a:solidFill>
              <a:latin typeface="Open Sauce"/>
              <a:ea typeface="Open Sauce"/>
              <a:cs typeface="Open Sauce"/>
              <a:sym typeface="Open Sauce"/>
            </a:endParaRPr>
          </a:p>
          <a:p>
            <a:pPr marL="0" lvl="0" indent="0" algn="l">
              <a:lnSpc>
                <a:spcPts val="3805"/>
              </a:lnSpc>
            </a:pPr>
            <a:endParaRPr lang="en-US" sz="2053" u="none" strike="noStrike" spc="32" dirty="0">
              <a:solidFill>
                <a:srgbClr val="191919"/>
              </a:solidFill>
              <a:latin typeface="Open Sauce"/>
              <a:ea typeface="Open Sauce"/>
              <a:cs typeface="Open Sauce"/>
              <a:sym typeface="Open Sauce"/>
            </a:endParaRPr>
          </a:p>
          <a:p>
            <a:pPr marL="0" lvl="0" indent="0" algn="l">
              <a:lnSpc>
                <a:spcPts val="3805"/>
              </a:lnSpc>
            </a:pPr>
            <a:endParaRPr lang="en-US" sz="2053" u="none" strike="noStrike" spc="32" dirty="0">
              <a:solidFill>
                <a:srgbClr val="191919"/>
              </a:solidFill>
              <a:latin typeface="Open Sauce"/>
              <a:ea typeface="Open Sauce"/>
              <a:cs typeface="Open Sauce"/>
              <a:sym typeface="Open Sauce"/>
            </a:endParaRPr>
          </a:p>
          <a:p>
            <a:pPr algn="l">
              <a:lnSpc>
                <a:spcPts val="3805"/>
              </a:lnSpc>
            </a:pPr>
            <a:endParaRPr lang="en-US" sz="2053" u="none" strike="noStrike" spc="32" dirty="0">
              <a:solidFill>
                <a:srgbClr val="191919"/>
              </a:solidFill>
              <a:latin typeface="Open Sauce"/>
              <a:ea typeface="Open Sauce"/>
              <a:cs typeface="Open Sauce"/>
              <a:sym typeface="Open Sauce"/>
            </a:endParaRPr>
          </a:p>
          <a:p>
            <a:pPr marL="0" lvl="0" indent="0" algn="l">
              <a:lnSpc>
                <a:spcPts val="3805"/>
              </a:lnSpc>
            </a:pPr>
            <a:endParaRPr lang="en-US" sz="2053" u="none" strike="noStrike" spc="32" dirty="0">
              <a:solidFill>
                <a:srgbClr val="191919"/>
              </a:solidFill>
              <a:latin typeface="Open Sauce"/>
              <a:ea typeface="Open Sauce"/>
              <a:cs typeface="Open Sauce"/>
              <a:sym typeface="Open Sau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3270999" y="8149685"/>
            <a:ext cx="2264637" cy="1659361"/>
          </a:xfrm>
          <a:custGeom>
            <a:avLst/>
            <a:gdLst/>
            <a:ahLst/>
            <a:cxnLst/>
            <a:rect l="l" t="t" r="r" b="b"/>
            <a:pathLst>
              <a:path w="2264637" h="1659361">
                <a:moveTo>
                  <a:pt x="0" y="0"/>
                </a:moveTo>
                <a:lnTo>
                  <a:pt x="2264637" y="0"/>
                </a:lnTo>
                <a:lnTo>
                  <a:pt x="2264637" y="1659361"/>
                </a:lnTo>
                <a:lnTo>
                  <a:pt x="0" y="1659361"/>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1167855" y="2309422"/>
            <a:ext cx="14818709" cy="5668156"/>
          </a:xfrm>
          <a:custGeom>
            <a:avLst/>
            <a:gdLst/>
            <a:ahLst/>
            <a:cxnLst/>
            <a:rect l="l" t="t" r="r" b="b"/>
            <a:pathLst>
              <a:path w="14818709" h="5668156">
                <a:moveTo>
                  <a:pt x="0" y="0"/>
                </a:moveTo>
                <a:lnTo>
                  <a:pt x="14818709" y="0"/>
                </a:lnTo>
                <a:lnTo>
                  <a:pt x="14818709" y="5668156"/>
                </a:lnTo>
                <a:lnTo>
                  <a:pt x="0" y="5668156"/>
                </a:lnTo>
                <a:lnTo>
                  <a:pt x="0" y="0"/>
                </a:lnTo>
                <a:close/>
              </a:path>
            </a:pathLst>
          </a:custGeom>
          <a:blipFill>
            <a:blip r:embed="rId4"/>
            <a:stretch>
              <a:fillRect/>
            </a:stretch>
          </a:blipFill>
        </p:spPr>
        <p:txBody>
          <a:bodyPr/>
          <a:lstStyle/>
          <a:p>
            <a:endParaRPr lang="fr-FR"/>
          </a:p>
        </p:txBody>
      </p:sp>
      <p:sp>
        <p:nvSpPr>
          <p:cNvPr id="4" name="TextBox 4"/>
          <p:cNvSpPr txBox="1"/>
          <p:nvPr/>
        </p:nvSpPr>
        <p:spPr>
          <a:xfrm>
            <a:off x="815680" y="591056"/>
            <a:ext cx="6170428" cy="720818"/>
          </a:xfrm>
          <a:prstGeom prst="rect">
            <a:avLst/>
          </a:prstGeom>
        </p:spPr>
        <p:txBody>
          <a:bodyPr lIns="0" tIns="0" rIns="0" bIns="0" rtlCol="0" anchor="t">
            <a:spAutoFit/>
          </a:bodyPr>
          <a:lstStyle/>
          <a:p>
            <a:pPr marL="0" lvl="0" indent="0" algn="l">
              <a:lnSpc>
                <a:spcPts val="5944"/>
              </a:lnSpc>
              <a:spcBef>
                <a:spcPct val="0"/>
              </a:spcBef>
            </a:pPr>
            <a:r>
              <a:rPr lang="en-US" sz="4246" b="1" spc="-84">
                <a:solidFill>
                  <a:srgbClr val="191919"/>
                </a:solidFill>
                <a:latin typeface="Open Sauce Bold"/>
                <a:ea typeface="Open Sauce Bold"/>
                <a:cs typeface="Open Sauce Bold"/>
                <a:sym typeface="Open Sauce Bold"/>
              </a:rPr>
              <a:t>L’EVALUATION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9152</TotalTime>
  <Words>1945</Words>
  <Application>Microsoft Office PowerPoint</Application>
  <PresentationFormat>Personnalisé</PresentationFormat>
  <Paragraphs>224</Paragraphs>
  <Slides>28</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28</vt:i4>
      </vt:variant>
    </vt:vector>
  </HeadingPairs>
  <TitlesOfParts>
    <vt:vector size="42" baseType="lpstr">
      <vt:lpstr>Verdana</vt:lpstr>
      <vt:lpstr>Open Sauce Bold</vt:lpstr>
      <vt:lpstr>Open Sauce Heavy</vt:lpstr>
      <vt:lpstr>Open Sauce Bold Italics</vt:lpstr>
      <vt:lpstr>Arial</vt:lpstr>
      <vt:lpstr>Arial Narrow</vt:lpstr>
      <vt:lpstr>Open Sans Bold</vt:lpstr>
      <vt:lpstr>Open Sauce</vt:lpstr>
      <vt:lpstr>Open Sauce Italics</vt:lpstr>
      <vt:lpstr>Wingdings</vt:lpstr>
      <vt:lpstr>Symbol</vt:lpstr>
      <vt:lpstr>Calibri</vt:lpstr>
      <vt:lpstr>Open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Simple  Professional Business Project Presentation</dc:title>
  <dc:creator>Elodie Falquero-H</dc:creator>
  <cp:lastModifiedBy>Elodie FALQUERO-HOARHER</cp:lastModifiedBy>
  <cp:revision>13</cp:revision>
  <dcterms:created xsi:type="dcterms:W3CDTF">2006-08-16T00:00:00Z</dcterms:created>
  <dcterms:modified xsi:type="dcterms:W3CDTF">2025-02-14T15:12:25Z</dcterms:modified>
  <dc:identifier>DAGbWNtVCsI</dc:identifier>
</cp:coreProperties>
</file>